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4"/>
  </p:notesMasterIdLst>
  <p:sldIdLst>
    <p:sldId id="256" r:id="rId2"/>
    <p:sldId id="258" r:id="rId3"/>
    <p:sldId id="257" r:id="rId4"/>
    <p:sldId id="276" r:id="rId5"/>
    <p:sldId id="259" r:id="rId6"/>
    <p:sldId id="261" r:id="rId7"/>
    <p:sldId id="277" r:id="rId8"/>
    <p:sldId id="263" r:id="rId9"/>
    <p:sldId id="290" r:id="rId10"/>
    <p:sldId id="269" r:id="rId11"/>
    <p:sldId id="289" r:id="rId12"/>
    <p:sldId id="291" r:id="rId13"/>
    <p:sldId id="293" r:id="rId14"/>
    <p:sldId id="283" r:id="rId15"/>
    <p:sldId id="278" r:id="rId16"/>
    <p:sldId id="294" r:id="rId17"/>
    <p:sldId id="295" r:id="rId18"/>
    <p:sldId id="321" r:id="rId19"/>
    <p:sldId id="296" r:id="rId20"/>
    <p:sldId id="297" r:id="rId21"/>
    <p:sldId id="298" r:id="rId22"/>
    <p:sldId id="323" r:id="rId23"/>
    <p:sldId id="300" r:id="rId24"/>
    <p:sldId id="302" r:id="rId25"/>
    <p:sldId id="301" r:id="rId26"/>
    <p:sldId id="303" r:id="rId27"/>
    <p:sldId id="305" r:id="rId28"/>
    <p:sldId id="307" r:id="rId29"/>
    <p:sldId id="324" r:id="rId30"/>
    <p:sldId id="308" r:id="rId31"/>
    <p:sldId id="311" r:id="rId32"/>
    <p:sldId id="325" r:id="rId33"/>
    <p:sldId id="310" r:id="rId34"/>
    <p:sldId id="313" r:id="rId35"/>
    <p:sldId id="314" r:id="rId36"/>
    <p:sldId id="315" r:id="rId37"/>
    <p:sldId id="316" r:id="rId38"/>
    <p:sldId id="317" r:id="rId39"/>
    <p:sldId id="322" r:id="rId40"/>
    <p:sldId id="318" r:id="rId41"/>
    <p:sldId id="319" r:id="rId42"/>
    <p:sldId id="320" r:id="rId43"/>
  </p:sldIdLst>
  <p:sldSz cx="12954000" cy="97155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1pPr>
    <a:lvl2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2pPr>
    <a:lvl3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3pPr>
    <a:lvl4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4pPr>
    <a:lvl5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5pPr>
    <a:lvl6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6pPr>
    <a:lvl7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7pPr>
    <a:lvl8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8pPr>
    <a:lvl9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9pPr>
  </p:defaultTextStyle>
  <p:extLst>
    <p:ext uri="{EFAFB233-063F-42B5-8137-9DF3F51BA10A}">
      <p15:sldGuideLst xmlns:p15="http://schemas.microsoft.com/office/powerpoint/2012/main">
        <p15:guide id="1" orient="horz" pos="3060" userDrawn="1">
          <p15:clr>
            <a:srgbClr val="A4A3A4"/>
          </p15:clr>
        </p15:guide>
        <p15:guide id="2" pos="40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4834"/>
    <a:srgbClr val="FCE5E2"/>
    <a:srgbClr val="1F2529"/>
    <a:srgbClr val="212121"/>
    <a:srgbClr val="0156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n" i="on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n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n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n" i="on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CAD2E8"/>
          </a:solidFill>
        </a:fill>
      </a:tcStyle>
    </a:wholeTbl>
    <a:band2H>
      <a:tcTxStyle/>
      <a:tcStyle>
        <a:tcBdr/>
        <a:fill>
          <a:solidFill>
            <a:srgbClr val="E6EAF4"/>
          </a:solidFill>
        </a:fill>
      </a:tcStyle>
    </a:band2H>
    <a:firstCol>
      <a:tcTxStyle b="on" i="on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chemeClr val="accent1"/>
          </a:solidFill>
        </a:fill>
      </a:tcStyle>
    </a:firstCol>
    <a:lastRow>
      <a:tcTxStyle b="on" i="on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chemeClr val="accent1"/>
          </a:solidFill>
        </a:fill>
      </a:tcStyle>
    </a:lastRow>
    <a:firstRow>
      <a:tcTxStyle b="on" i="on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n" i="on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F2E7CB"/>
          </a:solidFill>
        </a:fill>
      </a:tcStyle>
    </a:wholeTbl>
    <a:band2H>
      <a:tcTxStyle/>
      <a:tcStyle>
        <a:tcBdr/>
        <a:fill>
          <a:solidFill>
            <a:srgbClr val="F8F4E7"/>
          </a:solidFill>
        </a:fill>
      </a:tcStyle>
    </a:band2H>
    <a:firstCol>
      <a:tcTxStyle b="on" i="on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chemeClr val="accent3"/>
          </a:solidFill>
        </a:fill>
      </a:tcStyle>
    </a:firstCol>
    <a:lastRow>
      <a:tcTxStyle b="on" i="on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chemeClr val="accent3"/>
          </a:solidFill>
        </a:fill>
      </a:tcStyle>
    </a:lastRow>
    <a:firstRow>
      <a:tcTxStyle b="on" i="on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n" i="on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D5CDDE"/>
          </a:solidFill>
        </a:fill>
      </a:tcStyle>
    </a:wholeTbl>
    <a:band2H>
      <a:tcTxStyle/>
      <a:tcStyle>
        <a:tcBdr/>
        <a:fill>
          <a:solidFill>
            <a:srgbClr val="EBE8EF"/>
          </a:solidFill>
        </a:fill>
      </a:tcStyle>
    </a:band2H>
    <a:firstCol>
      <a:tcTxStyle b="on" i="on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chemeClr val="accent6"/>
          </a:solidFill>
        </a:fill>
      </a:tcStyle>
    </a:firstCol>
    <a:lastRow>
      <a:tcTxStyle b="on" i="on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chemeClr val="accent6"/>
          </a:solidFill>
        </a:fill>
      </a:tcStyle>
    </a:lastRow>
    <a:firstRow>
      <a:tcTxStyle b="on" i="on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chemeClr val="accent6"/>
          </a:solidFill>
        </a:fill>
      </a:tcStyle>
    </a:firstRow>
  </a:tblStyle>
  <a:tblStyle styleId="{33BA23B1-9221-436E-865A-0063620EA4FD}" styleName="">
    <a:tblBg/>
    <a:wholeTbl>
      <a:tcTxStyle b="on" i="on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n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n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n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n" i="on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n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000000"/>
          </a:solidFill>
        </a:fill>
      </a:tcStyle>
    </a:firstCol>
    <a:lastRow>
      <a:tcTxStyle b="on" i="on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000000"/>
          </a:solidFill>
        </a:fill>
      </a:tcStyle>
    </a:lastRow>
    <a:firstRow>
      <a:tcTxStyle b="on" i="on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00000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6878" autoAdjust="0"/>
  </p:normalViewPr>
  <p:slideViewPr>
    <p:cSldViewPr snapToGrid="0">
      <p:cViewPr varScale="1">
        <p:scale>
          <a:sx n="62" d="100"/>
          <a:sy n="62" d="100"/>
        </p:scale>
        <p:origin x="2286" y="84"/>
      </p:cViewPr>
      <p:guideLst>
        <p:guide orient="horz" pos="3060"/>
        <p:guide pos="40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2" name="Shape 21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tatista.com/statistics/417295/facebook-messenger-monthly-active-users/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statista.com/statistics/264810/number-of-monthly-active-facebook-users-worldwide/" TargetMode="Externa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Search – long lists of blue links</a:t>
            </a:r>
          </a:p>
          <a:p>
            <a:endParaRPr lang="en-AU" dirty="0"/>
          </a:p>
          <a:p>
            <a:r>
              <a:rPr lang="en-AU" dirty="0" err="1"/>
              <a:t>Whats</a:t>
            </a:r>
            <a:r>
              <a:rPr lang="en-AU" dirty="0"/>
              <a:t> after conversations? Agents in Personal </a:t>
            </a:r>
            <a:r>
              <a:rPr lang="en-AU" dirty="0" err="1"/>
              <a:t>Assitants</a:t>
            </a:r>
            <a:r>
              <a:rPr lang="en-AU" dirty="0"/>
              <a:t>. Chatbots are a “stepping stone”.</a:t>
            </a:r>
          </a:p>
        </p:txBody>
      </p:sp>
    </p:spTree>
    <p:extLst>
      <p:ext uri="{BB962C8B-B14F-4D97-AF65-F5344CB8AC3E}">
        <p14:creationId xmlns:p14="http://schemas.microsoft.com/office/powerpoint/2010/main" val="34866829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NLP – 80% accuracy is still 20% wrong</a:t>
            </a:r>
          </a:p>
          <a:p>
            <a:endParaRPr lang="en-AU" dirty="0"/>
          </a:p>
          <a:p>
            <a:r>
              <a:rPr lang="en-AU" dirty="0"/>
              <a:t>“Rails” are </a:t>
            </a:r>
            <a:r>
              <a:rPr lang="en-AU" dirty="0" err="1"/>
              <a:t>preset</a:t>
            </a:r>
            <a:r>
              <a:rPr lang="en-AU" dirty="0"/>
              <a:t> conversation paths</a:t>
            </a:r>
          </a:p>
          <a:p>
            <a:r>
              <a:rPr lang="en-AU" dirty="0"/>
              <a:t>NLP is syntactical analysis of free text input</a:t>
            </a:r>
          </a:p>
          <a:p>
            <a:endParaRPr lang="en-AU" dirty="0"/>
          </a:p>
          <a:p>
            <a:r>
              <a:rPr lang="en-AU" dirty="0"/>
              <a:t>Start with slash commands/rigid syntax, 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815082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Deliver in phases as technology evolves</a:t>
            </a:r>
          </a:p>
        </p:txBody>
      </p:sp>
    </p:spTree>
    <p:extLst>
      <p:ext uri="{BB962C8B-B14F-4D97-AF65-F5344CB8AC3E}">
        <p14:creationId xmlns:p14="http://schemas.microsoft.com/office/powerpoint/2010/main" val="27378120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267029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NLP – 80% accuracy is still 20% wrong</a:t>
            </a:r>
          </a:p>
          <a:p>
            <a:endParaRPr lang="en-AU" dirty="0"/>
          </a:p>
          <a:p>
            <a:r>
              <a:rPr lang="en-AU" dirty="0"/>
              <a:t>“Rails” are </a:t>
            </a:r>
            <a:r>
              <a:rPr lang="en-AU" dirty="0" err="1"/>
              <a:t>preset</a:t>
            </a:r>
            <a:r>
              <a:rPr lang="en-AU" dirty="0"/>
              <a:t> conversation paths</a:t>
            </a:r>
          </a:p>
          <a:p>
            <a:r>
              <a:rPr lang="en-AU" dirty="0"/>
              <a:t>NLP is syntactical analysis of free text input</a:t>
            </a:r>
          </a:p>
          <a:p>
            <a:endParaRPr lang="en-AU" dirty="0"/>
          </a:p>
          <a:p>
            <a:r>
              <a:rPr lang="en-AU" dirty="0"/>
              <a:t>Start with slash commands/rigid syntax, 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638284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Shape 36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67" name="Shape 36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Have some memory of previous conversation</a:t>
            </a:r>
          </a:p>
          <a:p>
            <a:r>
              <a:rPr lang="en-AU" dirty="0"/>
              <a:t>Can understand user’s intent</a:t>
            </a:r>
          </a:p>
        </p:txBody>
      </p:sp>
    </p:spTree>
    <p:extLst>
      <p:ext uri="{BB962C8B-B14F-4D97-AF65-F5344CB8AC3E}">
        <p14:creationId xmlns:p14="http://schemas.microsoft.com/office/powerpoint/2010/main" val="35960537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Shape 36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67" name="Shape 36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471851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24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Facebook Messenger alone has already </a:t>
            </a:r>
            <a:r>
              <a:rPr lang="en-AU" sz="24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1.2 billion monthly active users</a:t>
            </a:r>
            <a:r>
              <a:rPr lang="en-AU" sz="24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Facebook is reaching almost </a:t>
            </a:r>
            <a:r>
              <a:rPr lang="en-AU" sz="24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2 billion people</a:t>
            </a:r>
            <a:endParaRPr lang="en-AU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002880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Notifications are key. Challenge is getting users to keep app installed – then keeping notifications enabled.</a:t>
            </a:r>
          </a:p>
        </p:txBody>
      </p:sp>
    </p:spTree>
    <p:extLst>
      <p:ext uri="{BB962C8B-B14F-4D97-AF65-F5344CB8AC3E}">
        <p14:creationId xmlns:p14="http://schemas.microsoft.com/office/powerpoint/2010/main" val="15803807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Actually build once!!</a:t>
            </a:r>
          </a:p>
        </p:txBody>
      </p:sp>
    </p:spTree>
    <p:extLst>
      <p:ext uri="{BB962C8B-B14F-4D97-AF65-F5344CB8AC3E}">
        <p14:creationId xmlns:p14="http://schemas.microsoft.com/office/powerpoint/2010/main" val="32863175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Canvases are the consultants quadrants for </a:t>
            </a:r>
            <a:r>
              <a:rPr lang="en-AU" dirty="0" err="1"/>
              <a:t>startup</a:t>
            </a:r>
            <a:r>
              <a:rPr lang="en-AU" dirty="0"/>
              <a:t> people.</a:t>
            </a:r>
          </a:p>
        </p:txBody>
      </p:sp>
    </p:spTree>
    <p:extLst>
      <p:ext uri="{BB962C8B-B14F-4D97-AF65-F5344CB8AC3E}">
        <p14:creationId xmlns:p14="http://schemas.microsoft.com/office/powerpoint/2010/main" val="3271351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sz="2400" dirty="0"/>
              <a:t>NLP – 80% accuracy is still 20% wrong</a:t>
            </a:r>
          </a:p>
          <a:p>
            <a:endParaRPr lang="en-AU" sz="2400" dirty="0"/>
          </a:p>
          <a:p>
            <a:r>
              <a:rPr lang="en-AU" sz="2400" dirty="0"/>
              <a:t>“Rails” are pre-set conversation paths - Start with slash commands/rigid syntax</a:t>
            </a:r>
          </a:p>
          <a:p>
            <a:pPr marL="0" indent="0" fontAlgn="base">
              <a:buFont typeface="Arial" panose="020B0604020202020204" pitchFamily="34" charset="0"/>
              <a:buNone/>
            </a:pPr>
            <a:endParaRPr lang="en-AU" sz="24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 fontAlgn="base">
              <a:buFont typeface="Arial" panose="020B0604020202020204" pitchFamily="34" charset="0"/>
              <a:buChar char="•"/>
            </a:pPr>
            <a:endParaRPr lang="en-AU" sz="24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 fontAlgn="base">
              <a:buFont typeface="Arial" panose="020B0604020202020204" pitchFamily="34" charset="0"/>
              <a:buChar char="•"/>
            </a:pPr>
            <a:r>
              <a:rPr lang="en-AU" sz="24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Follow the same user flow as you would if you were actually speaking to a person.</a:t>
            </a:r>
          </a:p>
          <a:p>
            <a:pPr marL="171450" indent="-171450" fontAlgn="base">
              <a:buFont typeface="Arial" panose="020B0604020202020204" pitchFamily="34" charset="0"/>
              <a:buChar char="•"/>
            </a:pPr>
            <a:r>
              <a:rPr lang="en-AU" sz="24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bot shouldn’t sound too clever, using complicated grammar or language structures. Keep it simple and be concise.</a:t>
            </a:r>
          </a:p>
          <a:p>
            <a:pPr marL="171450" indent="-171450" fontAlgn="base">
              <a:buFont typeface="Arial" panose="020B0604020202020204" pitchFamily="34" charset="0"/>
              <a:buChar char="•"/>
            </a:pPr>
            <a:r>
              <a:rPr lang="en-AU" sz="24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Don’t use gender-specific pronouns, because you never know who’s on the other side of the conversation.</a:t>
            </a:r>
          </a:p>
          <a:p>
            <a:pPr marL="171450" indent="-171450" fontAlgn="base">
              <a:buFont typeface="Arial" panose="020B0604020202020204" pitchFamily="34" charset="0"/>
              <a:buChar char="•"/>
            </a:pPr>
            <a:r>
              <a:rPr lang="en-AU" sz="24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Add help messages and suggestions for when the user feels lost.</a:t>
            </a:r>
          </a:p>
          <a:p>
            <a:pPr marL="171450" indent="-171450" fontAlgn="base">
              <a:buFont typeface="Arial" panose="020B0604020202020204" pitchFamily="34" charset="0"/>
              <a:buChar char="•"/>
            </a:pPr>
            <a:r>
              <a:rPr lang="en-AU" sz="24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Write witty replies for unsupported topics, so that the bot doesn’t look dumb.</a:t>
            </a:r>
          </a:p>
          <a:p>
            <a:br>
              <a:rPr lang="en-AU" dirty="0"/>
            </a:br>
            <a:endParaRPr lang="en-AU" dirty="0"/>
          </a:p>
          <a:p>
            <a:endParaRPr lang="en-AU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5594768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1285397" y="0"/>
            <a:ext cx="10383206" cy="4920755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285397" y="5008960"/>
            <a:ext cx="10383206" cy="3550365"/>
          </a:xfrm>
          <a:prstGeom prst="rect">
            <a:avLst/>
          </a:prstGeom>
        </p:spPr>
        <p:txBody>
          <a:bodyPr numCol="1" spcCol="38100"/>
          <a:lstStyle>
            <a:lvl1pPr marL="0" indent="0" algn="ctr">
              <a:spcBef>
                <a:spcPts val="0"/>
              </a:spcBef>
              <a:buSzTx/>
              <a:buNone/>
              <a:defRPr sz="3400"/>
            </a:lvl1pPr>
            <a:lvl2pPr marL="0" indent="0" algn="ctr">
              <a:spcBef>
                <a:spcPts val="0"/>
              </a:spcBef>
              <a:buSzTx/>
              <a:buNone/>
              <a:defRPr sz="3400"/>
            </a:lvl2pPr>
            <a:lvl3pPr marL="0" indent="0" algn="ctr">
              <a:spcBef>
                <a:spcPts val="0"/>
              </a:spcBef>
              <a:buSzTx/>
              <a:buNone/>
              <a:defRPr sz="3400"/>
            </a:lvl3pPr>
            <a:lvl4pPr marL="0" indent="0" algn="ctr">
              <a:spcBef>
                <a:spcPts val="0"/>
              </a:spcBef>
              <a:buSzTx/>
              <a:buNone/>
              <a:defRPr sz="3400"/>
            </a:lvl4pPr>
            <a:lvl5pPr marL="0" indent="0" algn="ctr">
              <a:spcBef>
                <a:spcPts val="0"/>
              </a:spcBef>
              <a:buSzTx/>
              <a:buNone/>
              <a:defRPr sz="3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Title Text"/>
          <p:cNvSpPr txBox="1">
            <a:spLocks noGrp="1"/>
          </p:cNvSpPr>
          <p:nvPr>
            <p:ph type="title"/>
          </p:nvPr>
        </p:nvSpPr>
        <p:spPr>
          <a:xfrm>
            <a:off x="655349" y="0"/>
            <a:ext cx="5821651" cy="4693939"/>
          </a:xfrm>
          <a:prstGeom prst="rect">
            <a:avLst/>
          </a:prstGeom>
        </p:spPr>
        <p:txBody>
          <a:bodyPr lIns="0" tIns="0" rIns="0" bIns="0" anchor="b"/>
          <a:lstStyle>
            <a:lvl1pPr>
              <a:defRPr sz="6800"/>
            </a:lvl1pPr>
          </a:lstStyle>
          <a:p>
            <a:r>
              <a:t>Title Text</a:t>
            </a:r>
          </a:p>
        </p:txBody>
      </p:sp>
      <p:sp>
        <p:nvSpPr>
          <p:cNvPr id="86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655349" y="4769541"/>
            <a:ext cx="5821651" cy="4945959"/>
          </a:xfrm>
          <a:prstGeom prst="rect">
            <a:avLst/>
          </a:prstGeom>
        </p:spPr>
        <p:txBody>
          <a:bodyPr numCol="1" spcCol="38100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0" algn="ctr">
              <a:spcBef>
                <a:spcPts val="0"/>
              </a:spcBef>
              <a:buSzTx/>
              <a:buNone/>
              <a:defRPr sz="3200"/>
            </a:lvl2pPr>
            <a:lvl3pPr marL="0" indent="0" algn="ctr">
              <a:spcBef>
                <a:spcPts val="0"/>
              </a:spcBef>
              <a:buSzTx/>
              <a:buNone/>
              <a:defRPr sz="3200"/>
            </a:lvl3pPr>
            <a:lvl4pPr marL="0" indent="0" algn="ctr">
              <a:spcBef>
                <a:spcPts val="0"/>
              </a:spcBef>
              <a:buSzTx/>
              <a:buNone/>
              <a:defRPr sz="3200"/>
            </a:lvl4pPr>
            <a:lvl5pPr marL="0" indent="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 Refl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itle Text"/>
          <p:cNvSpPr txBox="1">
            <a:spLocks noGrp="1"/>
          </p:cNvSpPr>
          <p:nvPr>
            <p:ph type="title"/>
          </p:nvPr>
        </p:nvSpPr>
        <p:spPr>
          <a:xfrm>
            <a:off x="655349" y="0"/>
            <a:ext cx="5821651" cy="4693939"/>
          </a:xfrm>
          <a:prstGeom prst="rect">
            <a:avLst/>
          </a:prstGeom>
        </p:spPr>
        <p:txBody>
          <a:bodyPr lIns="0" tIns="0" rIns="0" bIns="0" anchor="b"/>
          <a:lstStyle>
            <a:lvl1pPr>
              <a:defRPr sz="6800"/>
            </a:lvl1pPr>
          </a:lstStyle>
          <a:p>
            <a:r>
              <a:t>Title Text</a:t>
            </a:r>
          </a:p>
        </p:txBody>
      </p:sp>
      <p:sp>
        <p:nvSpPr>
          <p:cNvPr id="95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655349" y="4769541"/>
            <a:ext cx="5821651" cy="4945959"/>
          </a:xfrm>
          <a:prstGeom prst="rect">
            <a:avLst/>
          </a:prstGeom>
        </p:spPr>
        <p:txBody>
          <a:bodyPr numCol="1" spcCol="38100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0" algn="ctr">
              <a:spcBef>
                <a:spcPts val="0"/>
              </a:spcBef>
              <a:buSzTx/>
              <a:buNone/>
              <a:defRPr sz="3200"/>
            </a:lvl2pPr>
            <a:lvl3pPr marL="0" indent="0" algn="ctr">
              <a:spcBef>
                <a:spcPts val="0"/>
              </a:spcBef>
              <a:buSzTx/>
              <a:buNone/>
              <a:defRPr sz="3200"/>
            </a:lvl3pPr>
            <a:lvl4pPr marL="0" indent="0" algn="ctr">
              <a:spcBef>
                <a:spcPts val="0"/>
              </a:spcBef>
              <a:buSzTx/>
              <a:buNone/>
              <a:defRPr sz="3200"/>
            </a:lvl4pPr>
            <a:lvl5pPr marL="0" indent="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Title Text"/>
          <p:cNvSpPr txBox="1">
            <a:spLocks noGrp="1"/>
          </p:cNvSpPr>
          <p:nvPr>
            <p:ph type="title"/>
          </p:nvPr>
        </p:nvSpPr>
        <p:spPr>
          <a:xfrm>
            <a:off x="1285397" y="257202"/>
            <a:ext cx="10383206" cy="2446974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04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285397" y="2704176"/>
            <a:ext cx="5002590" cy="5794064"/>
          </a:xfrm>
          <a:prstGeom prst="rect">
            <a:avLst/>
          </a:prstGeom>
        </p:spPr>
        <p:txBody>
          <a:bodyPr lIns="50403" tIns="50403" rIns="50403" bIns="50403" numCol="1" spcCol="38100" anchor="ctr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-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Title Text"/>
          <p:cNvSpPr txBox="1">
            <a:spLocks noGrp="1"/>
          </p:cNvSpPr>
          <p:nvPr>
            <p:ph type="title"/>
          </p:nvPr>
        </p:nvSpPr>
        <p:spPr>
          <a:xfrm>
            <a:off x="1285397" y="257202"/>
            <a:ext cx="10383206" cy="2446974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1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285397" y="2704176"/>
            <a:ext cx="5002590" cy="5794064"/>
          </a:xfrm>
          <a:prstGeom prst="rect">
            <a:avLst/>
          </a:prstGeom>
        </p:spPr>
        <p:txBody>
          <a:bodyPr lIns="50403" tIns="50403" rIns="50403" bIns="50403" numCol="1" spcCol="38100" anchor="ctr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-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itle Text"/>
          <p:cNvSpPr txBox="1">
            <a:spLocks noGrp="1"/>
          </p:cNvSpPr>
          <p:nvPr>
            <p:ph type="title"/>
          </p:nvPr>
        </p:nvSpPr>
        <p:spPr>
          <a:xfrm>
            <a:off x="1285397" y="257202"/>
            <a:ext cx="10383206" cy="2446974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2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7737096" y="2704176"/>
            <a:ext cx="3931506" cy="5794064"/>
          </a:xfrm>
          <a:prstGeom prst="rect">
            <a:avLst/>
          </a:prstGeom>
        </p:spPr>
        <p:txBody>
          <a:bodyPr lIns="50403" tIns="50403" rIns="50403" bIns="50403" numCol="1" spcCol="38100" anchor="ctr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 cop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 cop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 cop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>
            <a:spLocks noGrp="1"/>
          </p:cNvSpPr>
          <p:nvPr>
            <p:ph type="title"/>
          </p:nvPr>
        </p:nvSpPr>
        <p:spPr>
          <a:xfrm>
            <a:off x="1285397" y="257202"/>
            <a:ext cx="10383206" cy="2446974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1" name="Body Level One…"/>
          <p:cNvSpPr txBox="1">
            <a:spLocks noGrp="1"/>
          </p:cNvSpPr>
          <p:nvPr>
            <p:ph type="body" idx="1"/>
          </p:nvPr>
        </p:nvSpPr>
        <p:spPr>
          <a:xfrm>
            <a:off x="1285397" y="2704176"/>
            <a:ext cx="10383206" cy="5794064"/>
          </a:xfrm>
          <a:prstGeom prst="rect">
            <a:avLst/>
          </a:prstGeom>
        </p:spPr>
        <p:txBody>
          <a:bodyPr lIns="50403" tIns="50403" rIns="50403" bIns="50403" numCol="1" spcCol="38100" anchor="ctr"/>
          <a:lstStyle>
            <a:lvl1pPr marL="861784" indent="-544284">
              <a:spcBef>
                <a:spcPts val="2400"/>
              </a:spcBef>
              <a:defRPr sz="4000"/>
            </a:lvl1pPr>
            <a:lvl2pPr marL="1306284" indent="-544284">
              <a:spcBef>
                <a:spcPts val="2400"/>
              </a:spcBef>
              <a:defRPr sz="4000"/>
            </a:lvl2pPr>
            <a:lvl3pPr marL="1750784" indent="-544284">
              <a:spcBef>
                <a:spcPts val="2400"/>
              </a:spcBef>
              <a:defRPr sz="4000"/>
            </a:lvl3pPr>
            <a:lvl4pPr marL="2195284" indent="-544284">
              <a:spcBef>
                <a:spcPts val="2400"/>
              </a:spcBef>
              <a:defRPr sz="4000"/>
            </a:lvl4pPr>
            <a:lvl5pPr marL="2639784" indent="-544284">
              <a:spcBef>
                <a:spcPts val="2400"/>
              </a:spcBef>
              <a:defRPr sz="4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 copy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 copy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- 2 Column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Title Text"/>
          <p:cNvSpPr txBox="1">
            <a:spLocks noGrp="1"/>
          </p:cNvSpPr>
          <p:nvPr>
            <p:ph type="title"/>
          </p:nvPr>
        </p:nvSpPr>
        <p:spPr>
          <a:xfrm>
            <a:off x="1285397" y="2627377"/>
            <a:ext cx="10383206" cy="4460746"/>
          </a:xfrm>
          <a:prstGeom prst="rect">
            <a:avLst/>
          </a:prstGeom>
        </p:spPr>
        <p:txBody>
          <a:bodyPr/>
          <a:lstStyle>
            <a:lvl1pPr>
              <a:defRPr cap="all">
                <a:solidFill>
                  <a:srgbClr val="3AC0B9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18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Title Text"/>
          <p:cNvSpPr txBox="1">
            <a:spLocks noGrp="1"/>
          </p:cNvSpPr>
          <p:nvPr>
            <p:ph type="title"/>
          </p:nvPr>
        </p:nvSpPr>
        <p:spPr>
          <a:xfrm>
            <a:off x="1285397" y="257202"/>
            <a:ext cx="10383206" cy="2446974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95" name="Body Level One…"/>
          <p:cNvSpPr txBox="1">
            <a:spLocks noGrp="1"/>
          </p:cNvSpPr>
          <p:nvPr>
            <p:ph type="body" idx="1"/>
          </p:nvPr>
        </p:nvSpPr>
        <p:spPr>
          <a:xfrm>
            <a:off x="1285397" y="2704176"/>
            <a:ext cx="10383206" cy="5794064"/>
          </a:xfrm>
          <a:prstGeom prst="rect">
            <a:avLst/>
          </a:prstGeom>
        </p:spPr>
        <p:txBody>
          <a:bodyPr lIns="50403" tIns="50403" rIns="50403" bIns="50403" numCol="1" spcCol="38100" anchor="ctr"/>
          <a:lstStyle>
            <a:lvl1pPr marL="0" indent="0" algn="ctr" defTabSz="457200">
              <a:spcBef>
                <a:spcPts val="2400"/>
              </a:spcBef>
              <a:buSzTx/>
              <a:buNone/>
              <a:defRPr sz="2000" cap="all">
                <a:solidFill>
                  <a:srgbClr val="424242"/>
                </a:solidFill>
                <a:latin typeface="Gill Sans SemiBold"/>
                <a:ea typeface="Gill Sans SemiBold"/>
                <a:cs typeface="Gill Sans SemiBold"/>
                <a:sym typeface="Gill Sans SemiBold"/>
              </a:defRPr>
            </a:lvl1pPr>
            <a:lvl2pPr marL="0" indent="0" algn="ctr" defTabSz="457200">
              <a:spcBef>
                <a:spcPts val="2400"/>
              </a:spcBef>
              <a:buSzTx/>
              <a:buNone/>
              <a:defRPr sz="2000" cap="all">
                <a:solidFill>
                  <a:srgbClr val="424242"/>
                </a:solidFill>
                <a:latin typeface="Gill Sans SemiBold"/>
                <a:ea typeface="Gill Sans SemiBold"/>
                <a:cs typeface="Gill Sans SemiBold"/>
                <a:sym typeface="Gill Sans SemiBold"/>
              </a:defRPr>
            </a:lvl2pPr>
            <a:lvl3pPr marL="0" indent="0" algn="ctr" defTabSz="457200">
              <a:spcBef>
                <a:spcPts val="2400"/>
              </a:spcBef>
              <a:buSzTx/>
              <a:buNone/>
              <a:defRPr sz="2000" cap="all">
                <a:solidFill>
                  <a:srgbClr val="424242"/>
                </a:solidFill>
                <a:latin typeface="Gill Sans SemiBold"/>
                <a:ea typeface="Gill Sans SemiBold"/>
                <a:cs typeface="Gill Sans SemiBold"/>
                <a:sym typeface="Gill Sans SemiBold"/>
              </a:defRPr>
            </a:lvl3pPr>
            <a:lvl4pPr marL="0" indent="0" algn="ctr" defTabSz="457200">
              <a:spcBef>
                <a:spcPts val="2400"/>
              </a:spcBef>
              <a:buSzTx/>
              <a:buNone/>
              <a:defRPr sz="2000" cap="all">
                <a:solidFill>
                  <a:srgbClr val="424242"/>
                </a:solidFill>
                <a:latin typeface="Gill Sans SemiBold"/>
                <a:ea typeface="Gill Sans SemiBold"/>
                <a:cs typeface="Gill Sans SemiBold"/>
                <a:sym typeface="Gill Sans SemiBold"/>
              </a:defRPr>
            </a:lvl4pPr>
            <a:lvl5pPr marL="0" indent="0" algn="ctr" defTabSz="457200">
              <a:spcBef>
                <a:spcPts val="2400"/>
              </a:spcBef>
              <a:buSzTx/>
              <a:buNone/>
              <a:defRPr sz="2000" cap="all">
                <a:solidFill>
                  <a:srgbClr val="424242"/>
                </a:solidFill>
                <a:latin typeface="Gill Sans SemiBold"/>
                <a:ea typeface="Gill Sans SemiBold"/>
                <a:cs typeface="Gill Sans SemiBold"/>
                <a:sym typeface="Gill Sans SemiBold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Title Text"/>
          <p:cNvSpPr txBox="1">
            <a:spLocks noGrp="1"/>
          </p:cNvSpPr>
          <p:nvPr>
            <p:ph type="title"/>
          </p:nvPr>
        </p:nvSpPr>
        <p:spPr>
          <a:xfrm>
            <a:off x="1285398" y="270995"/>
            <a:ext cx="10383204" cy="2419388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04" name="Body Level One…"/>
          <p:cNvSpPr txBox="1">
            <a:spLocks noGrp="1"/>
          </p:cNvSpPr>
          <p:nvPr>
            <p:ph type="body" idx="1"/>
          </p:nvPr>
        </p:nvSpPr>
        <p:spPr>
          <a:xfrm>
            <a:off x="1285398" y="2765988"/>
            <a:ext cx="10383204" cy="5670439"/>
          </a:xfrm>
          <a:prstGeom prst="rect">
            <a:avLst/>
          </a:prstGeom>
        </p:spPr>
        <p:txBody>
          <a:bodyPr lIns="50403" tIns="50403" rIns="50403" bIns="50403" numCol="1" spcCol="38100" anchor="ctr"/>
          <a:lstStyle>
            <a:lvl1pPr marL="861785" indent="-544285">
              <a:spcBef>
                <a:spcPts val="2400"/>
              </a:spcBef>
              <a:defRPr sz="4000"/>
            </a:lvl1pPr>
            <a:lvl2pPr marL="1306285" indent="-544285">
              <a:spcBef>
                <a:spcPts val="2400"/>
              </a:spcBef>
              <a:defRPr sz="4000"/>
            </a:lvl2pPr>
            <a:lvl3pPr marL="1750785" indent="-544285">
              <a:spcBef>
                <a:spcPts val="2400"/>
              </a:spcBef>
              <a:defRPr sz="4000"/>
            </a:lvl3pPr>
            <a:lvl4pPr marL="2195285" indent="-544285">
              <a:spcBef>
                <a:spcPts val="2400"/>
              </a:spcBef>
              <a:defRPr sz="4000"/>
            </a:lvl4pPr>
            <a:lvl5pPr marL="2639785" indent="-544285">
              <a:spcBef>
                <a:spcPts val="2400"/>
              </a:spcBef>
              <a:defRPr sz="4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12346" y="9205086"/>
            <a:ext cx="316707" cy="342107"/>
          </a:xfrm>
          <a:prstGeom prst="rect">
            <a:avLst/>
          </a:prstGeom>
        </p:spPr>
        <p:txBody>
          <a:bodyPr wrap="none" lIns="50403" tIns="50403" rIns="50403" bIns="50403" anchor="t"/>
          <a:lstStyle>
            <a:lvl1pPr algn="ctr">
              <a:defRPr sz="16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-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0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Body Level One…"/>
          <p:cNvSpPr txBox="1">
            <a:spLocks noGrp="1"/>
          </p:cNvSpPr>
          <p:nvPr>
            <p:ph type="body" idx="1"/>
          </p:nvPr>
        </p:nvSpPr>
        <p:spPr>
          <a:xfrm>
            <a:off x="1285397" y="1279072"/>
            <a:ext cx="10383206" cy="7157355"/>
          </a:xfrm>
          <a:prstGeom prst="rect">
            <a:avLst/>
          </a:prstGeom>
        </p:spPr>
        <p:txBody>
          <a:bodyPr lIns="50403" tIns="50403" rIns="50403" bIns="50403" numCol="1" spcCol="38100" anchor="ctr"/>
          <a:lstStyle>
            <a:lvl1pPr marL="861784" indent="-544284">
              <a:spcBef>
                <a:spcPts val="4800"/>
              </a:spcBef>
              <a:defRPr sz="4000"/>
            </a:lvl1pPr>
            <a:lvl2pPr marL="1306284" indent="-544284">
              <a:spcBef>
                <a:spcPts val="4800"/>
              </a:spcBef>
              <a:defRPr sz="4000"/>
            </a:lvl2pPr>
            <a:lvl3pPr marL="1750784" indent="-544284">
              <a:spcBef>
                <a:spcPts val="4800"/>
              </a:spcBef>
              <a:defRPr sz="4000"/>
            </a:lvl3pPr>
            <a:lvl4pPr marL="2195284" indent="-544284">
              <a:spcBef>
                <a:spcPts val="4800"/>
              </a:spcBef>
              <a:defRPr sz="4000"/>
            </a:lvl4pPr>
            <a:lvl5pPr marL="2639784" indent="-544284">
              <a:spcBef>
                <a:spcPts val="4800"/>
              </a:spcBef>
              <a:defRPr sz="4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itle Text"/>
          <p:cNvSpPr txBox="1">
            <a:spLocks noGrp="1"/>
          </p:cNvSpPr>
          <p:nvPr>
            <p:ph type="title"/>
          </p:nvPr>
        </p:nvSpPr>
        <p:spPr>
          <a:xfrm>
            <a:off x="1285397" y="45626"/>
            <a:ext cx="10383206" cy="2870126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itle Text"/>
          <p:cNvSpPr txBox="1">
            <a:spLocks noGrp="1"/>
          </p:cNvSpPr>
          <p:nvPr>
            <p:ph type="title"/>
          </p:nvPr>
        </p:nvSpPr>
        <p:spPr>
          <a:xfrm>
            <a:off x="1285397" y="2967602"/>
            <a:ext cx="10383206" cy="3780296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itle Text"/>
          <p:cNvSpPr txBox="1">
            <a:spLocks noGrp="1"/>
          </p:cNvSpPr>
          <p:nvPr>
            <p:ph type="title"/>
          </p:nvPr>
        </p:nvSpPr>
        <p:spPr>
          <a:xfrm>
            <a:off x="1285397" y="7327541"/>
            <a:ext cx="10383206" cy="1688532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7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 Refl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Title Text"/>
          <p:cNvSpPr txBox="1">
            <a:spLocks noGrp="1"/>
          </p:cNvSpPr>
          <p:nvPr>
            <p:ph type="title"/>
          </p:nvPr>
        </p:nvSpPr>
        <p:spPr>
          <a:xfrm>
            <a:off x="1285397" y="7327541"/>
            <a:ext cx="10383206" cy="1688532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7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1285397" y="195390"/>
            <a:ext cx="10383206" cy="25705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403" tIns="50403" rIns="50403" bIns="50403" anchor="ctr"/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1285397" y="2765987"/>
            <a:ext cx="10383206" cy="69495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numCol="2" spcCol="519159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283700" y="8744479"/>
            <a:ext cx="3022600" cy="52070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</p:sldLayoutIdLst>
  <p:transition spd="med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200" b="0" i="0" u="none" strike="noStrike" cap="none" spc="0" baseline="0">
          <a:ln>
            <a:noFill/>
          </a:ln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200" b="0" i="0" u="none" strike="noStrike" cap="none" spc="0" baseline="0">
          <a:ln>
            <a:noFill/>
          </a:ln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200" b="0" i="0" u="none" strike="noStrike" cap="none" spc="0" baseline="0">
          <a:ln>
            <a:noFill/>
          </a:ln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200" b="0" i="0" u="none" strike="noStrike" cap="none" spc="0" baseline="0">
          <a:ln>
            <a:noFill/>
          </a:ln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200" b="0" i="0" u="none" strike="noStrike" cap="none" spc="0" baseline="0">
          <a:ln>
            <a:noFill/>
          </a:ln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200" b="0" i="0" u="none" strike="noStrike" cap="none" spc="0" baseline="0">
          <a:ln>
            <a:noFill/>
          </a:ln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200" b="0" i="0" u="none" strike="noStrike" cap="none" spc="0" baseline="0">
          <a:ln>
            <a:noFill/>
          </a:ln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200" b="0" i="0" u="none" strike="noStrike" cap="none" spc="0" baseline="0">
          <a:ln>
            <a:noFill/>
          </a:ln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200" b="0" i="0" u="none" strike="noStrike" cap="none" spc="0" baseline="0">
          <a:ln>
            <a:noFill/>
          </a:ln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9pPr>
    </p:titleStyle>
    <p:bodyStyle>
      <a:lvl1pPr marL="781207" marR="0" indent="-463707" algn="l" defTabSz="584200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171000"/>
        <a:buFontTx/>
        <a:buChar char="•"/>
        <a:tabLst/>
        <a:defRPr sz="3000" b="0" i="0" u="none" strike="noStrike" cap="none" spc="0" baseline="0">
          <a:ln>
            <a:noFill/>
          </a:ln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1pPr>
      <a:lvl2pPr marL="1225706" marR="0" indent="-463707" algn="l" defTabSz="584200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171000"/>
        <a:buFontTx/>
        <a:buChar char="•"/>
        <a:tabLst/>
        <a:defRPr sz="3000" b="0" i="0" u="none" strike="noStrike" cap="none" spc="0" baseline="0">
          <a:ln>
            <a:noFill/>
          </a:ln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2pPr>
      <a:lvl3pPr marL="1670206" marR="0" indent="-463706" algn="l" defTabSz="584200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171000"/>
        <a:buFontTx/>
        <a:buChar char="•"/>
        <a:tabLst/>
        <a:defRPr sz="3000" b="0" i="0" u="none" strike="noStrike" cap="none" spc="0" baseline="0">
          <a:ln>
            <a:noFill/>
          </a:ln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3pPr>
      <a:lvl4pPr marL="2114706" marR="0" indent="-463706" algn="l" defTabSz="584200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171000"/>
        <a:buFontTx/>
        <a:buChar char="•"/>
        <a:tabLst/>
        <a:defRPr sz="3000" b="0" i="0" u="none" strike="noStrike" cap="none" spc="0" baseline="0">
          <a:ln>
            <a:noFill/>
          </a:ln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4pPr>
      <a:lvl5pPr marL="2559206" marR="0" indent="-463706" algn="l" defTabSz="584200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171000"/>
        <a:buFontTx/>
        <a:buChar char="•"/>
        <a:tabLst/>
        <a:defRPr sz="3000" b="0" i="0" u="none" strike="noStrike" cap="none" spc="0" baseline="0">
          <a:ln>
            <a:noFill/>
          </a:ln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5pPr>
      <a:lvl6pPr marL="2859313" marR="0" indent="-408213" algn="l" defTabSz="584200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171000"/>
        <a:buFontTx/>
        <a:buChar char="•"/>
        <a:tabLst/>
        <a:defRPr sz="3000" b="0" i="0" u="none" strike="noStrike" cap="none" spc="0" baseline="0">
          <a:ln>
            <a:noFill/>
          </a:ln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6pPr>
      <a:lvl7pPr marL="3214913" marR="0" indent="-408213" algn="l" defTabSz="584200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171000"/>
        <a:buFontTx/>
        <a:buChar char="•"/>
        <a:tabLst/>
        <a:defRPr sz="3000" b="0" i="0" u="none" strike="noStrike" cap="none" spc="0" baseline="0">
          <a:ln>
            <a:noFill/>
          </a:ln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7pPr>
      <a:lvl8pPr marL="3570513" marR="0" indent="-408213" algn="l" defTabSz="584200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171000"/>
        <a:buFontTx/>
        <a:buChar char="•"/>
        <a:tabLst/>
        <a:defRPr sz="3000" b="0" i="0" u="none" strike="noStrike" cap="none" spc="0" baseline="0">
          <a:ln>
            <a:noFill/>
          </a:ln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8pPr>
      <a:lvl9pPr marL="3926113" marR="0" indent="-408213" algn="l" defTabSz="584200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171000"/>
        <a:buFontTx/>
        <a:buChar char="•"/>
        <a:tabLst/>
        <a:defRPr sz="3000" b="0" i="0" u="none" strike="noStrike" cap="none" spc="0" baseline="0">
          <a:ln>
            <a:noFill/>
          </a:ln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9pPr>
    </p:bodyStyle>
    <p:otherStyle>
      <a:lvl1pPr marL="0" marR="0" indent="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1pPr>
      <a:lvl2pPr marL="0" marR="0" indent="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2pPr>
      <a:lvl3pPr marL="0" marR="0" indent="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3pPr>
      <a:lvl4pPr marL="0" marR="0" indent="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4pPr>
      <a:lvl5pPr marL="0" marR="0" indent="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5pPr>
      <a:lvl6pPr marL="0" marR="0" indent="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6pPr>
      <a:lvl7pPr marL="0" marR="0" indent="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7pPr>
      <a:lvl8pPr marL="0" marR="0" indent="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8pPr>
      <a:lvl9pPr marL="0" marR="0" indent="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3" Type="http://schemas.openxmlformats.org/officeDocument/2006/relationships/image" Target="../media/image19.png"/><Relationship Id="rId7" Type="http://schemas.openxmlformats.org/officeDocument/2006/relationships/image" Target="../media/image23.jpeg"/><Relationship Id="rId12" Type="http://schemas.openxmlformats.org/officeDocument/2006/relationships/image" Target="../media/image28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jpeg"/><Relationship Id="rId10" Type="http://schemas.openxmlformats.org/officeDocument/2006/relationships/image" Target="../media/image26.png"/><Relationship Id="rId4" Type="http://schemas.openxmlformats.org/officeDocument/2006/relationships/image" Target="../media/image20.jpeg"/><Relationship Id="rId9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84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Boundlss"/>
          <p:cNvSpPr txBox="1"/>
          <p:nvPr/>
        </p:nvSpPr>
        <p:spPr>
          <a:xfrm>
            <a:off x="1270000" y="3913998"/>
            <a:ext cx="7332417" cy="7788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403" tIns="50403" rIns="50403" bIns="50403" anchor="ctr">
            <a:spAutoFit/>
          </a:bodyPr>
          <a:lstStyle>
            <a:lvl1pPr algn="l" defTabSz="457200">
              <a:spcBef>
                <a:spcPts val="1200"/>
              </a:spcBef>
              <a:defRPr sz="4400" b="1">
                <a:solidFill>
                  <a:srgbClr val="FCD442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>
              <a:defRPr sz="2200">
                <a:solidFill>
                  <a:srgbClr val="000000"/>
                </a:solidFill>
              </a:defRPr>
            </a:pPr>
            <a:r>
              <a:rPr lang="en-AU" sz="4400" dirty="0">
                <a:solidFill>
                  <a:schemeClr val="bg1"/>
                </a:solidFill>
              </a:rPr>
              <a:t>The Chatbots are Coming!</a:t>
            </a:r>
            <a:endParaRPr sz="4400" dirty="0">
              <a:solidFill>
                <a:schemeClr val="bg1"/>
              </a:solidFill>
            </a:endParaRPr>
          </a:p>
        </p:txBody>
      </p:sp>
      <p:sp>
        <p:nvSpPr>
          <p:cNvPr id="215" name="Artificial Intelligence, chat-bot and biosensors"/>
          <p:cNvSpPr txBox="1"/>
          <p:nvPr/>
        </p:nvSpPr>
        <p:spPr>
          <a:xfrm>
            <a:off x="1270000" y="4738298"/>
            <a:ext cx="8222363" cy="501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403" tIns="50403" rIns="50403" bIns="50403" anchor="ctr">
            <a:spAutoFit/>
          </a:bodyPr>
          <a:lstStyle>
            <a:lvl1pPr algn="l" defTabSz="457200">
              <a:spcBef>
                <a:spcPts val="1200"/>
              </a:spcBef>
              <a:defRPr sz="26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pPr>
              <a:defRPr sz="22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endParaRPr sz="2600" dirty="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17" name="1"/>
          <p:cNvSpPr txBox="1"/>
          <p:nvPr/>
        </p:nvSpPr>
        <p:spPr>
          <a:xfrm>
            <a:off x="6390233" y="9172990"/>
            <a:ext cx="173534" cy="2532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403" tIns="50403" rIns="50403" bIns="50403" anchor="ctr">
            <a:spAutoFit/>
          </a:bodyPr>
          <a:lstStyle>
            <a:lvl1pPr defTabSz="609600">
              <a:defRPr sz="11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pPr>
              <a:defRPr sz="1800" i="0"/>
            </a:pPr>
            <a:r>
              <a:rPr sz="1100" i="1"/>
              <a:t>1</a:t>
            </a:r>
          </a:p>
        </p:txBody>
      </p:sp>
      <p:sp>
        <p:nvSpPr>
          <p:cNvPr id="218" name="Line"/>
          <p:cNvSpPr/>
          <p:nvPr/>
        </p:nvSpPr>
        <p:spPr>
          <a:xfrm>
            <a:off x="1270000" y="4670237"/>
            <a:ext cx="7957589" cy="1"/>
          </a:xfrm>
          <a:prstGeom prst="line">
            <a:avLst/>
          </a:prstGeom>
          <a:ln w="25400">
            <a:solidFill>
              <a:srgbClr val="FCD442"/>
            </a:solidFill>
            <a:bevel/>
          </a:ln>
        </p:spPr>
        <p:txBody>
          <a:bodyPr lIns="45718" tIns="45718" rIns="45718" bIns="45718"/>
          <a:lstStyle/>
          <a:p>
            <a:pPr algn="l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 dirty="0"/>
          </a:p>
        </p:txBody>
      </p:sp>
      <p:pic>
        <p:nvPicPr>
          <p:cNvPr id="1026" name="Picture 2" descr="Image result for cute robot drawing transparent background">
            <a:extLst>
              <a:ext uri="{FF2B5EF4-FFF2-40B4-BE49-F238E27FC236}">
                <a16:creationId xmlns:a16="http://schemas.microsoft.com/office/drawing/2014/main" id="{E16067C2-32E8-4EE7-AC05-09521F7BCE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2977" y="4143007"/>
            <a:ext cx="4533971" cy="5029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Intelligent Assistants"/>
          <p:cNvSpPr txBox="1"/>
          <p:nvPr/>
        </p:nvSpPr>
        <p:spPr>
          <a:xfrm>
            <a:off x="1270000" y="757252"/>
            <a:ext cx="3498554" cy="5326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403" tIns="50403" rIns="50403" bIns="50403" anchor="ctr">
            <a:spAutoFit/>
          </a:bodyPr>
          <a:lstStyle>
            <a:lvl1pPr algn="l">
              <a:defRPr sz="2800" b="1">
                <a:solidFill>
                  <a:srgbClr val="193ACD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lang="en-AU" dirty="0"/>
              <a:t>What are Chatbots?</a:t>
            </a:r>
            <a:endParaRPr dirty="0"/>
          </a:p>
        </p:txBody>
      </p:sp>
      <p:sp>
        <p:nvSpPr>
          <p:cNvPr id="347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6096000" y="9283699"/>
            <a:ext cx="762000" cy="243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 algn="ctr">
              <a:defRPr sz="11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fld id="{86CB4B4D-7CA3-9044-876B-883B54F8677D}" type="slidenum">
              <a:t>10</a:t>
            </a:fld>
            <a:endParaRPr/>
          </a:p>
        </p:txBody>
      </p:sp>
      <p:grpSp>
        <p:nvGrpSpPr>
          <p:cNvPr id="351" name="Group"/>
          <p:cNvGrpSpPr/>
          <p:nvPr/>
        </p:nvGrpSpPr>
        <p:grpSpPr>
          <a:xfrm>
            <a:off x="1278231" y="2866343"/>
            <a:ext cx="7753035" cy="5330294"/>
            <a:chOff x="0" y="5197"/>
            <a:chExt cx="4946063" cy="5330287"/>
          </a:xfrm>
        </p:grpSpPr>
        <p:sp>
          <p:nvSpPr>
            <p:cNvPr id="348" name="Line"/>
            <p:cNvSpPr/>
            <p:nvPr/>
          </p:nvSpPr>
          <p:spPr>
            <a:xfrm>
              <a:off x="39587" y="345517"/>
              <a:ext cx="3084528" cy="12526"/>
            </a:xfrm>
            <a:prstGeom prst="line">
              <a:avLst/>
            </a:prstGeom>
            <a:noFill/>
            <a:ln w="25400" cap="flat">
              <a:solidFill>
                <a:srgbClr val="193ACD"/>
              </a:solidFill>
              <a:prstDash val="solid"/>
              <a:bevel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algn="l" defTabSz="457200">
                <a:defRPr sz="1200">
                  <a:latin typeface="+mj-lt"/>
                  <a:ea typeface="+mj-ea"/>
                  <a:cs typeface="+mj-cs"/>
                  <a:sym typeface="Helvetica"/>
                </a:defRPr>
              </a:pPr>
              <a:endParaRPr/>
            </a:p>
          </p:txBody>
        </p:sp>
        <p:sp>
          <p:nvSpPr>
            <p:cNvPr id="349" name="AI &amp; CONVERSATIONAL INTERFACES"/>
            <p:cNvSpPr txBox="1"/>
            <p:nvPr/>
          </p:nvSpPr>
          <p:spPr>
            <a:xfrm>
              <a:off x="0" y="5197"/>
              <a:ext cx="4946063" cy="3172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403" tIns="50403" rIns="50403" bIns="50403" numCol="1" anchor="ctr">
              <a:spAutoFit/>
            </a:bodyPr>
            <a:lstStyle>
              <a:lvl1pPr algn="l">
                <a:defRPr sz="1400" b="1">
                  <a:solidFill>
                    <a:srgbClr val="193ACD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r>
                <a:rPr lang="en-AU" dirty="0"/>
                <a:t>USER INTERFACE THAT MIMICS TALKING TO A HUMAN</a:t>
              </a:r>
              <a:endParaRPr dirty="0"/>
            </a:p>
          </p:txBody>
        </p:sp>
        <p:sp>
          <p:nvSpPr>
            <p:cNvPr id="350" name="AI and conversational interfaces maturing."/>
            <p:cNvSpPr txBox="1"/>
            <p:nvPr/>
          </p:nvSpPr>
          <p:spPr>
            <a:xfrm>
              <a:off x="25400" y="488009"/>
              <a:ext cx="4646662" cy="48474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algn="l" defTabSz="457200">
                <a:defRPr sz="4500">
                  <a:solidFill>
                    <a:srgbClr val="193ACD"/>
                  </a:solidFill>
                  <a:latin typeface="Georgia"/>
                  <a:ea typeface="Georgia"/>
                  <a:cs typeface="Georgia"/>
                  <a:sym typeface="Georgia"/>
                </a:defRPr>
              </a:lvl1pPr>
            </a:lstStyle>
            <a:p>
              <a:pPr marL="685800" indent="-685800">
                <a:buFont typeface="Arial" panose="020B0604020202020204" pitchFamily="34" charset="0"/>
                <a:buChar char="•"/>
              </a:pPr>
              <a:r>
                <a:rPr lang="en-AU" dirty="0"/>
                <a:t>Interact in human terms</a:t>
              </a:r>
            </a:p>
            <a:p>
              <a:pPr marL="685800" indent="-685800">
                <a:buFont typeface="Arial" panose="020B0604020202020204" pitchFamily="34" charset="0"/>
                <a:buChar char="•"/>
              </a:pPr>
              <a:endParaRPr lang="en-AU" dirty="0"/>
            </a:p>
            <a:p>
              <a:pPr marL="685800" indent="-685800">
                <a:buFont typeface="Arial" panose="020B0604020202020204" pitchFamily="34" charset="0"/>
                <a:buChar char="•"/>
              </a:pPr>
              <a:r>
                <a:rPr lang="en-AU" dirty="0"/>
                <a:t>Function on top of messaging platforms</a:t>
              </a:r>
              <a:endParaRPr dirty="0"/>
            </a:p>
          </p:txBody>
        </p:sp>
      </p:grpSp>
      <p:sp>
        <p:nvSpPr>
          <p:cNvPr id="352" name="Text"/>
          <p:cNvSpPr txBox="1"/>
          <p:nvPr/>
        </p:nvSpPr>
        <p:spPr>
          <a:xfrm>
            <a:off x="6096000" y="9270999"/>
            <a:ext cx="762000" cy="269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>
            <a:spAutoFit/>
          </a:bodyPr>
          <a:lstStyle/>
          <a:p>
            <a:pPr>
              <a:defRPr sz="1200">
                <a:solidFill>
                  <a:srgbClr val="535353"/>
                </a:solidFill>
                <a:latin typeface="Georgia"/>
                <a:ea typeface="Georgia"/>
                <a:cs typeface="Georgia"/>
                <a:sym typeface="Georgia"/>
              </a:defRPr>
            </a:pPr>
            <a:fld id="{86CB4B4D-7CA3-9044-876B-883B54F8677D}" type="slidenum">
              <a:t>10</a:t>
            </a:fld>
            <a:r>
              <a:t>￼</a:t>
            </a: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Encourage &amp; Reward"/>
          <p:cNvSpPr txBox="1"/>
          <p:nvPr/>
        </p:nvSpPr>
        <p:spPr>
          <a:xfrm>
            <a:off x="1277975" y="754215"/>
            <a:ext cx="4155670" cy="5326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403" tIns="50403" rIns="50403" bIns="50403" anchor="ctr">
            <a:spAutoFit/>
          </a:bodyPr>
          <a:lstStyle>
            <a:lvl1pPr algn="l">
              <a:defRPr sz="2800" b="1">
                <a:solidFill>
                  <a:srgbClr val="193ACD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lang="en-AU" dirty="0"/>
              <a:t>What are Chatbots?</a:t>
            </a:r>
          </a:p>
        </p:txBody>
      </p:sp>
      <p:sp>
        <p:nvSpPr>
          <p:cNvPr id="255" name="Text"/>
          <p:cNvSpPr txBox="1"/>
          <p:nvPr/>
        </p:nvSpPr>
        <p:spPr>
          <a:xfrm>
            <a:off x="1142511" y="4593174"/>
            <a:ext cx="236042" cy="6850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403" tIns="50403" rIns="50403" bIns="50403" anchor="ctr">
            <a:spAutoFit/>
          </a:bodyPr>
          <a:lstStyle>
            <a:lvl1pPr algn="l" defTabSz="457200">
              <a:defRPr>
                <a:solidFill>
                  <a:srgbClr val="EC6151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1"/>
            </a:pPr>
            <a:r>
              <a:rPr kumimoji="0" sz="4000" b="0" i="0" u="none" strike="noStrike" kern="0" cap="none" spc="0" normalizeH="0" baseline="0" noProof="0">
                <a:ln>
                  <a:noFill/>
                </a:ln>
                <a:solidFill>
                  <a:srgbClr val="EC6151"/>
                </a:solidFill>
                <a:effectLst/>
                <a:uLnTx/>
                <a:uFillTx/>
                <a:latin typeface="Georgia"/>
                <a:sym typeface="Georgia"/>
              </a:rPr>
              <a:t> </a:t>
            </a:r>
          </a:p>
        </p:txBody>
      </p:sp>
      <p:sp>
        <p:nvSpPr>
          <p:cNvPr id="258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6096000" y="9270999"/>
            <a:ext cx="762000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 algn="ctr">
              <a:defRPr>
                <a:solidFill>
                  <a:srgbClr val="535353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200" b="0" i="0" u="none" strike="noStrike" kern="0" cap="none" spc="0" normalizeH="0" baseline="0" noProof="0">
                <a:ln>
                  <a:noFill/>
                </a:ln>
                <a:solidFill>
                  <a:srgbClr val="535353"/>
                </a:solidFill>
                <a:effectLst/>
                <a:uLnTx/>
                <a:uFillTx/>
                <a:latin typeface="Georgia"/>
                <a:sym typeface="Georgia"/>
              </a:rPr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535353"/>
              </a:solidFill>
              <a:effectLst/>
              <a:uLnTx/>
              <a:uFillTx/>
              <a:latin typeface="Georgia"/>
              <a:sym typeface="Georgia"/>
            </a:endParaRPr>
          </a:p>
        </p:txBody>
      </p:sp>
      <p:sp>
        <p:nvSpPr>
          <p:cNvPr id="260" name="Encourage and reward healthy lifestyles: discounts on premiums &amp; health services."/>
          <p:cNvSpPr txBox="1"/>
          <p:nvPr/>
        </p:nvSpPr>
        <p:spPr>
          <a:xfrm>
            <a:off x="1277587" y="3606800"/>
            <a:ext cx="4348278" cy="37702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endParaRPr kumimoji="0" lang="en-AU" sz="3500" b="0" i="0" u="none" strike="noStrike" kern="0" cap="none" spc="0" normalizeH="0" baseline="0" noProof="0" dirty="0">
              <a:ln>
                <a:noFill/>
              </a:ln>
              <a:solidFill>
                <a:srgbClr val="193ACD"/>
              </a:solidFill>
              <a:effectLst/>
              <a:uLnTx/>
              <a:uFillTx/>
              <a:latin typeface="Georgia"/>
              <a:sym typeface="Georgia"/>
            </a:endParaRPr>
          </a:p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r>
              <a:rPr lang="en-AU" sz="3500" dirty="0">
                <a:solidFill>
                  <a:srgbClr val="193ACD"/>
                </a:solidFill>
                <a:latin typeface="Georgia"/>
                <a:sym typeface="Georgia"/>
              </a:rPr>
              <a:t>Command Line over Chat</a:t>
            </a:r>
          </a:p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endParaRPr kumimoji="0" lang="en-AU" sz="3500" b="0" i="0" u="none" strike="noStrike" kern="0" cap="none" spc="0" normalizeH="0" baseline="0" noProof="0" dirty="0">
              <a:ln>
                <a:noFill/>
              </a:ln>
              <a:solidFill>
                <a:srgbClr val="193ACD"/>
              </a:solidFill>
              <a:effectLst/>
              <a:uLnTx/>
              <a:uFillTx/>
              <a:latin typeface="Georgia"/>
              <a:sym typeface="Georgia"/>
            </a:endParaRPr>
          </a:p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r>
              <a:rPr kumimoji="0" lang="en-AU" sz="3500" b="0" i="0" u="none" strike="noStrike" kern="0" cap="none" spc="0" normalizeH="0" baseline="0" noProof="0" dirty="0">
                <a:ln>
                  <a:noFill/>
                </a:ln>
                <a:solidFill>
                  <a:srgbClr val="193ACD"/>
                </a:solidFill>
                <a:effectLst/>
                <a:uLnTx/>
                <a:uFillTx/>
                <a:latin typeface="Georgia"/>
                <a:sym typeface="Georgia"/>
              </a:rPr>
              <a:t>Structured syntax</a:t>
            </a:r>
          </a:p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endParaRPr lang="en-AU" sz="3500" dirty="0">
              <a:solidFill>
                <a:srgbClr val="193ACD"/>
              </a:solidFill>
              <a:latin typeface="Georgia"/>
              <a:sym typeface="Georgia"/>
            </a:endParaRPr>
          </a:p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r>
              <a:rPr kumimoji="0" lang="en-AU" sz="3500" b="0" i="0" u="none" strike="noStrike" kern="0" cap="none" spc="0" normalizeH="0" baseline="0" noProof="0" dirty="0">
                <a:ln>
                  <a:noFill/>
                </a:ln>
                <a:solidFill>
                  <a:srgbClr val="193ACD"/>
                </a:solidFill>
                <a:effectLst/>
                <a:uLnTx/>
                <a:uFillTx/>
                <a:latin typeface="Georgia"/>
                <a:sym typeface="Georgia"/>
              </a:rPr>
              <a:t>No Intelligence</a:t>
            </a:r>
          </a:p>
        </p:txBody>
      </p:sp>
      <p:sp>
        <p:nvSpPr>
          <p:cNvPr id="261" name="HUMAN-AI HEALTH BOT"/>
          <p:cNvSpPr txBox="1"/>
          <p:nvPr/>
        </p:nvSpPr>
        <p:spPr>
          <a:xfrm>
            <a:off x="1270000" y="3158443"/>
            <a:ext cx="1607011" cy="3172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403" tIns="50403" rIns="50403" bIns="50403" anchor="ctr">
            <a:spAutoFit/>
          </a:bodyPr>
          <a:lstStyle>
            <a:lvl1pPr algn="l">
              <a:defRPr sz="1400" b="1">
                <a:solidFill>
                  <a:srgbClr val="193ACD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marL="0" marR="0" lvl="0" indent="0" algn="l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400" b="1" i="0" u="none" strike="noStrike" kern="0" cap="none" spc="0" normalizeH="0" baseline="0" noProof="0" dirty="0">
                <a:ln>
                  <a:noFill/>
                </a:ln>
                <a:solidFill>
                  <a:srgbClr val="193ACD"/>
                </a:solidFill>
                <a:effectLst/>
                <a:uLnTx/>
                <a:uFillTx/>
                <a:latin typeface="Helvetica"/>
                <a:cs typeface="Helvetica"/>
                <a:sym typeface="Helvetica"/>
              </a:rPr>
              <a:t>COMMAND BOTS</a:t>
            </a:r>
            <a:endParaRPr kumimoji="0" sz="1400" b="1" i="0" u="none" strike="noStrike" kern="0" cap="none" spc="0" normalizeH="0" baseline="0" noProof="0" dirty="0">
              <a:ln>
                <a:noFill/>
              </a:ln>
              <a:solidFill>
                <a:srgbClr val="193ACD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262" name="Line"/>
          <p:cNvSpPr/>
          <p:nvPr/>
        </p:nvSpPr>
        <p:spPr>
          <a:xfrm>
            <a:off x="1269108" y="3519862"/>
            <a:ext cx="3435829" cy="1"/>
          </a:xfrm>
          <a:prstGeom prst="line">
            <a:avLst/>
          </a:prstGeom>
          <a:ln w="25400">
            <a:solidFill>
              <a:srgbClr val="193ACD"/>
            </a:solidFill>
            <a:bevel/>
          </a:ln>
        </p:spPr>
        <p:txBody>
          <a:bodyPr lIns="45718" tIns="45718" rIns="45718" bIns="45718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pic>
        <p:nvPicPr>
          <p:cNvPr id="15" name="Picture 2" descr="Image result for slackbot examples">
            <a:extLst>
              <a:ext uri="{FF2B5EF4-FFF2-40B4-BE49-F238E27FC236}">
                <a16:creationId xmlns:a16="http://schemas.microsoft.com/office/drawing/2014/main" id="{958AF0FF-B193-4D35-A4A5-EBFF40B9AA2F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6607" y="4087794"/>
            <a:ext cx="7367393" cy="2421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1529522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Encourage &amp; Reward"/>
          <p:cNvSpPr txBox="1"/>
          <p:nvPr/>
        </p:nvSpPr>
        <p:spPr>
          <a:xfrm>
            <a:off x="1277975" y="754215"/>
            <a:ext cx="4155670" cy="5326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403" tIns="50403" rIns="50403" bIns="50403" anchor="ctr">
            <a:spAutoFit/>
          </a:bodyPr>
          <a:lstStyle>
            <a:lvl1pPr algn="l">
              <a:defRPr sz="2800" b="1">
                <a:solidFill>
                  <a:srgbClr val="193ACD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lang="en-AU" dirty="0"/>
              <a:t>What are Chatbots?</a:t>
            </a:r>
          </a:p>
        </p:txBody>
      </p:sp>
      <p:sp>
        <p:nvSpPr>
          <p:cNvPr id="255" name="Text"/>
          <p:cNvSpPr txBox="1"/>
          <p:nvPr/>
        </p:nvSpPr>
        <p:spPr>
          <a:xfrm>
            <a:off x="1142511" y="4593174"/>
            <a:ext cx="236042" cy="6850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403" tIns="50403" rIns="50403" bIns="50403" anchor="ctr">
            <a:spAutoFit/>
          </a:bodyPr>
          <a:lstStyle>
            <a:lvl1pPr algn="l" defTabSz="457200">
              <a:defRPr>
                <a:solidFill>
                  <a:srgbClr val="EC6151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1"/>
            </a:pPr>
            <a:r>
              <a:rPr kumimoji="0" sz="4000" b="0" i="0" u="none" strike="noStrike" kern="0" cap="none" spc="0" normalizeH="0" baseline="0" noProof="0">
                <a:ln>
                  <a:noFill/>
                </a:ln>
                <a:solidFill>
                  <a:srgbClr val="EC6151"/>
                </a:solidFill>
                <a:effectLst/>
                <a:uLnTx/>
                <a:uFillTx/>
                <a:latin typeface="Georgia"/>
                <a:sym typeface="Georgia"/>
              </a:rPr>
              <a:t> </a:t>
            </a:r>
          </a:p>
        </p:txBody>
      </p:sp>
      <p:sp>
        <p:nvSpPr>
          <p:cNvPr id="258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6096000" y="9270999"/>
            <a:ext cx="762000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 algn="ctr">
              <a:defRPr>
                <a:solidFill>
                  <a:srgbClr val="535353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200" b="0" i="0" u="none" strike="noStrike" kern="0" cap="none" spc="0" normalizeH="0" baseline="0" noProof="0">
                <a:ln>
                  <a:noFill/>
                </a:ln>
                <a:solidFill>
                  <a:srgbClr val="535353"/>
                </a:solidFill>
                <a:effectLst/>
                <a:uLnTx/>
                <a:uFillTx/>
                <a:latin typeface="Georgia"/>
                <a:sym typeface="Georgia"/>
              </a:rPr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535353"/>
              </a:solidFill>
              <a:effectLst/>
              <a:uLnTx/>
              <a:uFillTx/>
              <a:latin typeface="Georgia"/>
              <a:sym typeface="Georgia"/>
            </a:endParaRPr>
          </a:p>
        </p:txBody>
      </p:sp>
      <p:sp>
        <p:nvSpPr>
          <p:cNvPr id="260" name="Encourage and reward healthy lifestyles: discounts on premiums &amp; health services."/>
          <p:cNvSpPr txBox="1"/>
          <p:nvPr/>
        </p:nvSpPr>
        <p:spPr>
          <a:xfrm>
            <a:off x="1277587" y="3606800"/>
            <a:ext cx="4348278" cy="37702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endParaRPr lang="en-AU" sz="3500" dirty="0">
              <a:solidFill>
                <a:srgbClr val="193ACD"/>
              </a:solidFill>
              <a:latin typeface="Georgia"/>
              <a:sym typeface="Georgia"/>
            </a:endParaRPr>
          </a:p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r>
              <a:rPr kumimoji="0" lang="en-AU" sz="3500" b="0" i="0" u="none" strike="noStrike" kern="0" cap="none" spc="0" normalizeH="0" baseline="0" noProof="0" dirty="0">
                <a:ln>
                  <a:noFill/>
                </a:ln>
                <a:solidFill>
                  <a:srgbClr val="193ACD"/>
                </a:solidFill>
                <a:effectLst/>
                <a:uLnTx/>
                <a:uFillTx/>
                <a:latin typeface="Georgia"/>
                <a:sym typeface="Georgia"/>
              </a:rPr>
              <a:t>Multi-step “form filling”</a:t>
            </a:r>
          </a:p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endParaRPr lang="en-AU" sz="3500" dirty="0">
              <a:solidFill>
                <a:srgbClr val="193ACD"/>
              </a:solidFill>
              <a:latin typeface="Georgia"/>
              <a:sym typeface="Georgia"/>
            </a:endParaRPr>
          </a:p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endParaRPr kumimoji="0" lang="en-AU" sz="3500" b="0" i="0" u="none" strike="noStrike" kern="0" cap="none" spc="0" normalizeH="0" baseline="0" noProof="0" dirty="0">
              <a:ln>
                <a:noFill/>
              </a:ln>
              <a:solidFill>
                <a:srgbClr val="193ACD"/>
              </a:solidFill>
              <a:effectLst/>
              <a:uLnTx/>
              <a:uFillTx/>
              <a:latin typeface="Georgia"/>
              <a:sym typeface="Georgia"/>
            </a:endParaRPr>
          </a:p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r>
              <a:rPr lang="en-AU" sz="3500" dirty="0">
                <a:solidFill>
                  <a:srgbClr val="193ACD"/>
                </a:solidFill>
                <a:latin typeface="Georgia"/>
                <a:sym typeface="Georgia"/>
              </a:rPr>
              <a:t>Scripted Conversations</a:t>
            </a:r>
            <a:endParaRPr kumimoji="0" lang="en-AU" sz="3500" b="0" i="0" u="none" strike="noStrike" kern="0" cap="none" spc="0" normalizeH="0" baseline="0" noProof="0" dirty="0">
              <a:ln>
                <a:noFill/>
              </a:ln>
              <a:solidFill>
                <a:srgbClr val="193ACD"/>
              </a:solidFill>
              <a:effectLst/>
              <a:uLnTx/>
              <a:uFillTx/>
              <a:latin typeface="Georgia"/>
              <a:sym typeface="Georgia"/>
            </a:endParaRPr>
          </a:p>
        </p:txBody>
      </p:sp>
      <p:sp>
        <p:nvSpPr>
          <p:cNvPr id="261" name="HUMAN-AI HEALTH BOT"/>
          <p:cNvSpPr txBox="1"/>
          <p:nvPr/>
        </p:nvSpPr>
        <p:spPr>
          <a:xfrm>
            <a:off x="1270000" y="3158443"/>
            <a:ext cx="1279998" cy="3172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403" tIns="50403" rIns="50403" bIns="50403" anchor="ctr">
            <a:spAutoFit/>
          </a:bodyPr>
          <a:lstStyle>
            <a:lvl1pPr algn="l">
              <a:defRPr sz="1400" b="1">
                <a:solidFill>
                  <a:srgbClr val="193ACD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marL="0" marR="0" lvl="0" indent="0" algn="l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400" b="1" i="0" u="none" strike="noStrike" kern="0" cap="none" spc="0" normalizeH="0" baseline="0" noProof="0" dirty="0">
                <a:ln>
                  <a:noFill/>
                </a:ln>
                <a:solidFill>
                  <a:srgbClr val="193ACD"/>
                </a:solidFill>
                <a:effectLst/>
                <a:uLnTx/>
                <a:uFillTx/>
                <a:latin typeface="Helvetica"/>
                <a:cs typeface="Helvetica"/>
                <a:sym typeface="Helvetica"/>
              </a:rPr>
              <a:t>TASK-BASED</a:t>
            </a:r>
            <a:endParaRPr kumimoji="0" sz="1400" b="1" i="0" u="none" strike="noStrike" kern="0" cap="none" spc="0" normalizeH="0" baseline="0" noProof="0" dirty="0">
              <a:ln>
                <a:noFill/>
              </a:ln>
              <a:solidFill>
                <a:srgbClr val="193ACD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262" name="Line"/>
          <p:cNvSpPr/>
          <p:nvPr/>
        </p:nvSpPr>
        <p:spPr>
          <a:xfrm>
            <a:off x="1269108" y="3519862"/>
            <a:ext cx="3435829" cy="1"/>
          </a:xfrm>
          <a:prstGeom prst="line">
            <a:avLst/>
          </a:prstGeom>
          <a:ln w="25400">
            <a:solidFill>
              <a:srgbClr val="193ACD"/>
            </a:solidFill>
            <a:bevel/>
          </a:ln>
        </p:spPr>
        <p:txBody>
          <a:bodyPr lIns="45718" tIns="45718" rIns="45718" bIns="45718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pic>
        <p:nvPicPr>
          <p:cNvPr id="14" name="Picture 2" descr="Image result for chatbot order pizza">
            <a:extLst>
              <a:ext uri="{FF2B5EF4-FFF2-40B4-BE49-F238E27FC236}">
                <a16:creationId xmlns:a16="http://schemas.microsoft.com/office/drawing/2014/main" id="{802F7BB2-2B61-431E-A59A-56654A3975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0388" y="3895595"/>
            <a:ext cx="7583611" cy="4083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982153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Encourage &amp; Reward"/>
          <p:cNvSpPr txBox="1"/>
          <p:nvPr/>
        </p:nvSpPr>
        <p:spPr>
          <a:xfrm>
            <a:off x="1277975" y="754215"/>
            <a:ext cx="4155670" cy="5326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403" tIns="50403" rIns="50403" bIns="50403" anchor="ctr">
            <a:spAutoFit/>
          </a:bodyPr>
          <a:lstStyle>
            <a:lvl1pPr algn="l">
              <a:defRPr sz="2800" b="1">
                <a:solidFill>
                  <a:srgbClr val="193ACD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lang="en-AU" dirty="0"/>
              <a:t>What are Chatbots?</a:t>
            </a:r>
          </a:p>
        </p:txBody>
      </p:sp>
      <p:sp>
        <p:nvSpPr>
          <p:cNvPr id="255" name="Text"/>
          <p:cNvSpPr txBox="1"/>
          <p:nvPr/>
        </p:nvSpPr>
        <p:spPr>
          <a:xfrm>
            <a:off x="1142511" y="4593174"/>
            <a:ext cx="236042" cy="6850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403" tIns="50403" rIns="50403" bIns="50403" anchor="ctr">
            <a:spAutoFit/>
          </a:bodyPr>
          <a:lstStyle>
            <a:lvl1pPr algn="l" defTabSz="457200">
              <a:defRPr>
                <a:solidFill>
                  <a:srgbClr val="EC6151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1"/>
            </a:pPr>
            <a:r>
              <a:rPr kumimoji="0" sz="4000" b="0" i="0" u="none" strike="noStrike" kern="0" cap="none" spc="0" normalizeH="0" baseline="0" noProof="0">
                <a:ln>
                  <a:noFill/>
                </a:ln>
                <a:solidFill>
                  <a:srgbClr val="EC6151"/>
                </a:solidFill>
                <a:effectLst/>
                <a:uLnTx/>
                <a:uFillTx/>
                <a:latin typeface="Georgia"/>
                <a:sym typeface="Georgia"/>
              </a:rPr>
              <a:t> </a:t>
            </a:r>
          </a:p>
        </p:txBody>
      </p:sp>
      <p:sp>
        <p:nvSpPr>
          <p:cNvPr id="258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6096000" y="9270999"/>
            <a:ext cx="762000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 algn="ctr">
              <a:defRPr>
                <a:solidFill>
                  <a:srgbClr val="535353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200" b="0" i="0" u="none" strike="noStrike" kern="0" cap="none" spc="0" normalizeH="0" baseline="0" noProof="0">
                <a:ln>
                  <a:noFill/>
                </a:ln>
                <a:solidFill>
                  <a:srgbClr val="535353"/>
                </a:solidFill>
                <a:effectLst/>
                <a:uLnTx/>
                <a:uFillTx/>
                <a:latin typeface="Georgia"/>
                <a:sym typeface="Georgia"/>
              </a:rPr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535353"/>
              </a:solidFill>
              <a:effectLst/>
              <a:uLnTx/>
              <a:uFillTx/>
              <a:latin typeface="Georgia"/>
              <a:sym typeface="Georgia"/>
            </a:endParaRPr>
          </a:p>
        </p:txBody>
      </p:sp>
      <p:sp>
        <p:nvSpPr>
          <p:cNvPr id="260" name="Encourage and reward healthy lifestyles: discounts on premiums &amp; health services."/>
          <p:cNvSpPr txBox="1"/>
          <p:nvPr/>
        </p:nvSpPr>
        <p:spPr>
          <a:xfrm>
            <a:off x="1277587" y="3606800"/>
            <a:ext cx="4348278" cy="4970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endParaRPr lang="en-AU" sz="3500" dirty="0">
              <a:solidFill>
                <a:srgbClr val="193ACD"/>
              </a:solidFill>
              <a:latin typeface="Georgia"/>
              <a:sym typeface="Georgia"/>
            </a:endParaRPr>
          </a:p>
          <a:p>
            <a:pPr lvl="4" algn="l" defTabSz="457200"/>
            <a:r>
              <a:rPr lang="en-AU" sz="3600" dirty="0">
                <a:solidFill>
                  <a:srgbClr val="193ACD"/>
                </a:solidFill>
                <a:latin typeface="Georgia"/>
                <a:sym typeface="Georgia"/>
              </a:rPr>
              <a:t>Intelligent</a:t>
            </a:r>
          </a:p>
          <a:p>
            <a:pPr lvl="4" algn="l" defTabSz="457200"/>
            <a:endParaRPr lang="en-AU" sz="3600" dirty="0">
              <a:solidFill>
                <a:srgbClr val="193ACD"/>
              </a:solidFill>
              <a:latin typeface="Georgia"/>
              <a:sym typeface="Georgia"/>
            </a:endParaRPr>
          </a:p>
          <a:p>
            <a:pPr lvl="4" algn="l" defTabSz="457200"/>
            <a:r>
              <a:rPr lang="en-AU" sz="3600" dirty="0">
                <a:solidFill>
                  <a:srgbClr val="193ACD"/>
                </a:solidFill>
                <a:latin typeface="Georgia"/>
                <a:sym typeface="Georgia"/>
              </a:rPr>
              <a:t>Free-form interaction</a:t>
            </a:r>
          </a:p>
          <a:p>
            <a:pPr lvl="4" algn="l" defTabSz="457200"/>
            <a:endParaRPr lang="en-AU" sz="3600" dirty="0">
              <a:solidFill>
                <a:srgbClr val="193ACD"/>
              </a:solidFill>
              <a:latin typeface="Georgia"/>
              <a:sym typeface="Georgia"/>
            </a:endParaRPr>
          </a:p>
          <a:p>
            <a:pPr lvl="4" algn="l" defTabSz="457200"/>
            <a:r>
              <a:rPr lang="en-AU" sz="3600" dirty="0">
                <a:solidFill>
                  <a:srgbClr val="193ACD"/>
                </a:solidFill>
                <a:latin typeface="Georgia"/>
                <a:sym typeface="Georgia"/>
              </a:rPr>
              <a:t>Knowledge of customer/previous interactions</a:t>
            </a:r>
          </a:p>
        </p:txBody>
      </p:sp>
      <p:sp>
        <p:nvSpPr>
          <p:cNvPr id="261" name="HUMAN-AI HEALTH BOT"/>
          <p:cNvSpPr txBox="1"/>
          <p:nvPr/>
        </p:nvSpPr>
        <p:spPr>
          <a:xfrm>
            <a:off x="1270000" y="3158443"/>
            <a:ext cx="1788150" cy="3172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403" tIns="50403" rIns="50403" bIns="50403" anchor="ctr">
            <a:spAutoFit/>
          </a:bodyPr>
          <a:lstStyle>
            <a:lvl1pPr algn="l">
              <a:defRPr sz="1400" b="1">
                <a:solidFill>
                  <a:srgbClr val="193ACD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marL="0" marR="0" lvl="0" indent="0" algn="l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400" b="1" i="0" u="none" strike="noStrike" kern="0" cap="none" spc="0" normalizeH="0" baseline="0" noProof="0" dirty="0">
                <a:ln>
                  <a:noFill/>
                </a:ln>
                <a:solidFill>
                  <a:srgbClr val="193ACD"/>
                </a:solidFill>
                <a:effectLst/>
                <a:uLnTx/>
                <a:uFillTx/>
                <a:latin typeface="Helvetica"/>
                <a:cs typeface="Helvetica"/>
                <a:sym typeface="Helvetica"/>
              </a:rPr>
              <a:t>CONVERSATIONAL</a:t>
            </a:r>
            <a:endParaRPr kumimoji="0" sz="1400" b="1" i="0" u="none" strike="noStrike" kern="0" cap="none" spc="0" normalizeH="0" baseline="0" noProof="0" dirty="0">
              <a:ln>
                <a:noFill/>
              </a:ln>
              <a:solidFill>
                <a:srgbClr val="193ACD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262" name="Line"/>
          <p:cNvSpPr/>
          <p:nvPr/>
        </p:nvSpPr>
        <p:spPr>
          <a:xfrm>
            <a:off x="1269108" y="3519862"/>
            <a:ext cx="3435829" cy="1"/>
          </a:xfrm>
          <a:prstGeom prst="line">
            <a:avLst/>
          </a:prstGeom>
          <a:ln w="25400">
            <a:solidFill>
              <a:srgbClr val="193ACD"/>
            </a:solidFill>
            <a:bevel/>
          </a:ln>
        </p:spPr>
        <p:txBody>
          <a:bodyPr lIns="45718" tIns="45718" rIns="45718" bIns="45718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pic>
        <p:nvPicPr>
          <p:cNvPr id="9" name="Picture 10" descr="Facebook Chatbots Are Frustrating and Useless">
            <a:extLst>
              <a:ext uri="{FF2B5EF4-FFF2-40B4-BE49-F238E27FC236}">
                <a16:creationId xmlns:a16="http://schemas.microsoft.com/office/drawing/2014/main" id="{B661FD6C-24E2-4A68-8264-15C8622FBF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8544" y="2217105"/>
            <a:ext cx="7425456" cy="6609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2910980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84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Trends…"/>
          <p:cNvSpPr txBox="1"/>
          <p:nvPr/>
        </p:nvSpPr>
        <p:spPr>
          <a:xfrm>
            <a:off x="1905000" y="3861196"/>
            <a:ext cx="7891819" cy="13944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403" tIns="50403" rIns="50403" bIns="50403">
            <a:spAutoFit/>
          </a:bodyPr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>
                <a:solidFill>
                  <a:srgbClr val="FCD442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 kumimoji="0" lang="en-AU" sz="4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/>
                <a:cs typeface="Helvetica"/>
                <a:sym typeface="Helvetica"/>
              </a:rPr>
              <a:t>WHY NOW?	</a:t>
            </a:r>
            <a:endParaRPr kumimoji="0" sz="44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/>
            </a:pPr>
            <a:r>
              <a:rPr kumimoji="0" lang="en-AU" sz="3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/>
                <a:ea typeface="Georgia"/>
                <a:cs typeface="Georgia"/>
                <a:sym typeface="Georgia"/>
              </a:rPr>
              <a:t>Everyone is suddenly talking about chatbots…</a:t>
            </a:r>
            <a:endParaRPr kumimoji="0" sz="3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78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4965700" y="9270999"/>
            <a:ext cx="3022600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 algn="ctr">
              <a:defRPr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/>
                <a:sym typeface="Georgia"/>
              </a:rPr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sym typeface="Georgia"/>
            </a:endParaRPr>
          </a:p>
        </p:txBody>
      </p:sp>
      <p:sp>
        <p:nvSpPr>
          <p:cNvPr id="279" name="Line"/>
          <p:cNvSpPr/>
          <p:nvPr/>
        </p:nvSpPr>
        <p:spPr>
          <a:xfrm>
            <a:off x="1907486" y="4670237"/>
            <a:ext cx="6272872" cy="1"/>
          </a:xfrm>
          <a:prstGeom prst="line">
            <a:avLst/>
          </a:prstGeom>
          <a:ln w="25400">
            <a:solidFill>
              <a:srgbClr val="FCD442"/>
            </a:solidFill>
            <a:bevel/>
          </a:ln>
        </p:spPr>
        <p:txBody>
          <a:bodyPr lIns="45718" tIns="45718" rIns="45718" bIns="45718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12906045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Intelligent Assistants"/>
          <p:cNvSpPr txBox="1"/>
          <p:nvPr/>
        </p:nvSpPr>
        <p:spPr>
          <a:xfrm>
            <a:off x="1270000" y="757252"/>
            <a:ext cx="1937229" cy="5326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403" tIns="50403" rIns="50403" bIns="50403" anchor="ctr">
            <a:spAutoFit/>
          </a:bodyPr>
          <a:lstStyle>
            <a:lvl1pPr algn="l">
              <a:defRPr sz="2800" b="1">
                <a:solidFill>
                  <a:srgbClr val="193ACD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lang="en-AU" dirty="0"/>
              <a:t>Why Now?</a:t>
            </a:r>
            <a:endParaRPr dirty="0"/>
          </a:p>
        </p:txBody>
      </p:sp>
      <p:sp>
        <p:nvSpPr>
          <p:cNvPr id="347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6096000" y="9283699"/>
            <a:ext cx="762000" cy="243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 algn="ctr">
              <a:defRPr sz="11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fld id="{86CB4B4D-7CA3-9044-876B-883B54F8677D}" type="slidenum">
              <a:t>15</a:t>
            </a:fld>
            <a:endParaRPr/>
          </a:p>
        </p:txBody>
      </p:sp>
      <p:grpSp>
        <p:nvGrpSpPr>
          <p:cNvPr id="351" name="Group"/>
          <p:cNvGrpSpPr/>
          <p:nvPr/>
        </p:nvGrpSpPr>
        <p:grpSpPr>
          <a:xfrm>
            <a:off x="1275251" y="2866343"/>
            <a:ext cx="10323850" cy="3932399"/>
            <a:chOff x="0" y="5197"/>
            <a:chExt cx="4672062" cy="4040335"/>
          </a:xfrm>
        </p:grpSpPr>
        <p:sp>
          <p:nvSpPr>
            <p:cNvPr id="348" name="Line"/>
            <p:cNvSpPr/>
            <p:nvPr/>
          </p:nvSpPr>
          <p:spPr>
            <a:xfrm flipV="1">
              <a:off x="0" y="354858"/>
              <a:ext cx="1423921" cy="11759"/>
            </a:xfrm>
            <a:prstGeom prst="line">
              <a:avLst/>
            </a:prstGeom>
            <a:noFill/>
            <a:ln w="25400" cap="flat">
              <a:solidFill>
                <a:srgbClr val="193ACD"/>
              </a:solidFill>
              <a:prstDash val="solid"/>
              <a:bevel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algn="l" defTabSz="457200">
                <a:defRPr sz="1200">
                  <a:latin typeface="+mj-lt"/>
                  <a:ea typeface="+mj-ea"/>
                  <a:cs typeface="+mj-cs"/>
                  <a:sym typeface="Helvetica"/>
                </a:defRPr>
              </a:pPr>
              <a:endParaRPr/>
            </a:p>
          </p:txBody>
        </p:sp>
        <p:sp>
          <p:nvSpPr>
            <p:cNvPr id="349" name="AI &amp; CONVERSATIONAL INTERFACES"/>
            <p:cNvSpPr txBox="1"/>
            <p:nvPr/>
          </p:nvSpPr>
          <p:spPr>
            <a:xfrm>
              <a:off x="0" y="5197"/>
              <a:ext cx="3232455" cy="3172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403" tIns="50403" rIns="50403" bIns="50403" numCol="1" anchor="ctr">
              <a:spAutoFit/>
            </a:bodyPr>
            <a:lstStyle>
              <a:lvl1pPr algn="l">
                <a:defRPr sz="1400" b="1">
                  <a:solidFill>
                    <a:srgbClr val="193ACD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r>
                <a:rPr lang="en-AU" dirty="0"/>
                <a:t>SATYA NADELLA, MICROSOFT CEO</a:t>
              </a:r>
              <a:endParaRPr dirty="0"/>
            </a:p>
          </p:txBody>
        </p:sp>
        <p:sp>
          <p:nvSpPr>
            <p:cNvPr id="350" name="AI and conversational interfaces maturing."/>
            <p:cNvSpPr txBox="1"/>
            <p:nvPr/>
          </p:nvSpPr>
          <p:spPr>
            <a:xfrm>
              <a:off x="25400" y="488009"/>
              <a:ext cx="4646662" cy="35575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algn="l" defTabSz="457200">
                <a:defRPr sz="4500">
                  <a:solidFill>
                    <a:srgbClr val="193ACD"/>
                  </a:solidFill>
                  <a:latin typeface="Georgia"/>
                  <a:ea typeface="Georgia"/>
                  <a:cs typeface="Georgia"/>
                  <a:sym typeface="Georgia"/>
                </a:defRPr>
              </a:lvl1pPr>
            </a:lstStyle>
            <a:p>
              <a:endParaRPr lang="en-AU" i="1" dirty="0"/>
            </a:p>
            <a:p>
              <a:pPr algn="ctr"/>
              <a:r>
                <a:rPr lang="en-AU" i="1" dirty="0"/>
                <a:t>“Chatbots will fundamentally revolutionize how computing is experienced by everybody.” </a:t>
              </a:r>
            </a:p>
            <a:p>
              <a:endParaRPr dirty="0"/>
            </a:p>
          </p:txBody>
        </p:sp>
      </p:grpSp>
      <p:sp>
        <p:nvSpPr>
          <p:cNvPr id="352" name="Text"/>
          <p:cNvSpPr txBox="1"/>
          <p:nvPr/>
        </p:nvSpPr>
        <p:spPr>
          <a:xfrm>
            <a:off x="6096000" y="9270999"/>
            <a:ext cx="762000" cy="269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>
            <a:spAutoFit/>
          </a:bodyPr>
          <a:lstStyle/>
          <a:p>
            <a:pPr>
              <a:defRPr sz="1200">
                <a:solidFill>
                  <a:srgbClr val="535353"/>
                </a:solidFill>
                <a:latin typeface="Georgia"/>
                <a:ea typeface="Georgia"/>
                <a:cs typeface="Georgia"/>
                <a:sym typeface="Georgia"/>
              </a:defRPr>
            </a:pPr>
            <a:fld id="{86CB4B4D-7CA3-9044-876B-883B54F8677D}" type="slidenum">
              <a:t>15</a:t>
            </a:fld>
            <a:r>
              <a:t>￼</a:t>
            </a:r>
          </a:p>
        </p:txBody>
      </p:sp>
    </p:spTree>
    <p:extLst>
      <p:ext uri="{BB962C8B-B14F-4D97-AF65-F5344CB8AC3E}">
        <p14:creationId xmlns:p14="http://schemas.microsoft.com/office/powerpoint/2010/main" val="1269805858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Encourage &amp; Reward"/>
          <p:cNvSpPr txBox="1"/>
          <p:nvPr/>
        </p:nvSpPr>
        <p:spPr>
          <a:xfrm>
            <a:off x="1277975" y="754215"/>
            <a:ext cx="4155670" cy="5326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403" tIns="50403" rIns="50403" bIns="50403" anchor="ctr">
            <a:spAutoFit/>
          </a:bodyPr>
          <a:lstStyle>
            <a:lvl1pPr algn="l">
              <a:defRPr sz="2800" b="1">
                <a:solidFill>
                  <a:srgbClr val="193ACD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lang="en-AU" dirty="0"/>
              <a:t>Why Now?</a:t>
            </a:r>
          </a:p>
        </p:txBody>
      </p:sp>
      <p:sp>
        <p:nvSpPr>
          <p:cNvPr id="255" name="Text"/>
          <p:cNvSpPr txBox="1"/>
          <p:nvPr/>
        </p:nvSpPr>
        <p:spPr>
          <a:xfrm>
            <a:off x="1142511" y="4593174"/>
            <a:ext cx="236042" cy="6850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403" tIns="50403" rIns="50403" bIns="50403" anchor="ctr">
            <a:spAutoFit/>
          </a:bodyPr>
          <a:lstStyle>
            <a:lvl1pPr algn="l" defTabSz="457200">
              <a:defRPr>
                <a:solidFill>
                  <a:srgbClr val="EC6151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1"/>
            </a:pPr>
            <a:r>
              <a:rPr kumimoji="0" sz="4000" b="0" i="0" u="none" strike="noStrike" kern="0" cap="none" spc="0" normalizeH="0" baseline="0" noProof="0">
                <a:ln>
                  <a:noFill/>
                </a:ln>
                <a:solidFill>
                  <a:srgbClr val="EC6151"/>
                </a:solidFill>
                <a:effectLst/>
                <a:uLnTx/>
                <a:uFillTx/>
                <a:latin typeface="Georgia"/>
                <a:sym typeface="Georgia"/>
              </a:rPr>
              <a:t> </a:t>
            </a:r>
          </a:p>
        </p:txBody>
      </p:sp>
      <p:sp>
        <p:nvSpPr>
          <p:cNvPr id="258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6096000" y="9270999"/>
            <a:ext cx="762000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 algn="ctr">
              <a:defRPr>
                <a:solidFill>
                  <a:srgbClr val="535353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200" b="0" i="0" u="none" strike="noStrike" kern="0" cap="none" spc="0" normalizeH="0" baseline="0" noProof="0">
                <a:ln>
                  <a:noFill/>
                </a:ln>
                <a:solidFill>
                  <a:srgbClr val="535353"/>
                </a:solidFill>
                <a:effectLst/>
                <a:uLnTx/>
                <a:uFillTx/>
                <a:latin typeface="Georgia"/>
                <a:sym typeface="Georgia"/>
              </a:rPr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535353"/>
              </a:solidFill>
              <a:effectLst/>
              <a:uLnTx/>
              <a:uFillTx/>
              <a:latin typeface="Georgia"/>
              <a:sym typeface="Georgia"/>
            </a:endParaRPr>
          </a:p>
        </p:txBody>
      </p:sp>
      <p:sp>
        <p:nvSpPr>
          <p:cNvPr id="260" name="Encourage and reward healthy lifestyles: discounts on premiums &amp; health services."/>
          <p:cNvSpPr txBox="1"/>
          <p:nvPr/>
        </p:nvSpPr>
        <p:spPr>
          <a:xfrm>
            <a:off x="1277587" y="3606800"/>
            <a:ext cx="4348278" cy="27699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endParaRPr lang="en-AU" sz="3600" dirty="0">
              <a:solidFill>
                <a:srgbClr val="193ACD"/>
              </a:solidFill>
              <a:latin typeface="Georgia"/>
              <a:sym typeface="Georgia"/>
            </a:endParaRPr>
          </a:p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r>
              <a:rPr lang="en-AU" sz="3600" dirty="0">
                <a:solidFill>
                  <a:srgbClr val="193ACD"/>
                </a:solidFill>
                <a:latin typeface="Georgia"/>
                <a:sym typeface="Georgia"/>
              </a:rPr>
              <a:t>Messaging has surpassed social media</a:t>
            </a:r>
          </a:p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endParaRPr lang="en-AU" sz="3600" dirty="0">
              <a:solidFill>
                <a:srgbClr val="193ACD"/>
              </a:solidFill>
              <a:latin typeface="Georgia"/>
              <a:sym typeface="Georgia"/>
            </a:endParaRPr>
          </a:p>
        </p:txBody>
      </p:sp>
      <p:sp>
        <p:nvSpPr>
          <p:cNvPr id="261" name="HUMAN-AI HEALTH BOT"/>
          <p:cNvSpPr txBox="1"/>
          <p:nvPr/>
        </p:nvSpPr>
        <p:spPr>
          <a:xfrm>
            <a:off x="1270000" y="3158443"/>
            <a:ext cx="2365231" cy="3172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403" tIns="50403" rIns="50403" bIns="50403" anchor="ctr">
            <a:spAutoFit/>
          </a:bodyPr>
          <a:lstStyle>
            <a:lvl1pPr algn="l">
              <a:defRPr sz="1400" b="1">
                <a:solidFill>
                  <a:srgbClr val="193ACD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marL="0" marR="0" lvl="0" indent="0" algn="l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400" b="1" i="0" u="none" strike="noStrike" kern="0" cap="none" spc="0" normalizeH="0" baseline="0" noProof="0" dirty="0">
                <a:ln>
                  <a:noFill/>
                </a:ln>
                <a:solidFill>
                  <a:srgbClr val="193ACD"/>
                </a:solidFill>
                <a:effectLst/>
                <a:uLnTx/>
                <a:uFillTx/>
                <a:latin typeface="Helvetica"/>
                <a:cs typeface="Helvetica"/>
                <a:sym typeface="Helvetica"/>
              </a:rPr>
              <a:t>GROWTH OF MESSAGING</a:t>
            </a:r>
            <a:endParaRPr kumimoji="0" sz="1400" b="1" i="0" u="none" strike="noStrike" kern="0" cap="none" spc="0" normalizeH="0" baseline="0" noProof="0" dirty="0">
              <a:ln>
                <a:noFill/>
              </a:ln>
              <a:solidFill>
                <a:srgbClr val="193ACD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262" name="Line"/>
          <p:cNvSpPr/>
          <p:nvPr/>
        </p:nvSpPr>
        <p:spPr>
          <a:xfrm>
            <a:off x="1269108" y="3519862"/>
            <a:ext cx="3435829" cy="1"/>
          </a:xfrm>
          <a:prstGeom prst="line">
            <a:avLst/>
          </a:prstGeom>
          <a:ln w="25400">
            <a:solidFill>
              <a:srgbClr val="193ACD"/>
            </a:solidFill>
            <a:bevel/>
          </a:ln>
        </p:spPr>
        <p:txBody>
          <a:bodyPr lIns="45718" tIns="45718" rIns="45718" bIns="45718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pic>
        <p:nvPicPr>
          <p:cNvPr id="10" name="Picture 2" descr="https://cdn-images-1.medium.com/max/1600/0*VgOQYtvD4un4pH_N.png">
            <a:extLst>
              <a:ext uri="{FF2B5EF4-FFF2-40B4-BE49-F238E27FC236}">
                <a16:creationId xmlns:a16="http://schemas.microsoft.com/office/drawing/2014/main" id="{AEFF7889-6BC1-49C2-9EBB-EBB8E22583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3973" y="2078990"/>
            <a:ext cx="7410027" cy="5557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8472657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Encourage &amp; Reward"/>
          <p:cNvSpPr txBox="1"/>
          <p:nvPr/>
        </p:nvSpPr>
        <p:spPr>
          <a:xfrm>
            <a:off x="1277975" y="754215"/>
            <a:ext cx="4155670" cy="5326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403" tIns="50403" rIns="50403" bIns="50403" anchor="ctr">
            <a:spAutoFit/>
          </a:bodyPr>
          <a:lstStyle>
            <a:lvl1pPr algn="l">
              <a:defRPr sz="2800" b="1">
                <a:solidFill>
                  <a:srgbClr val="193ACD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lang="en-AU" dirty="0"/>
              <a:t>Why Now?</a:t>
            </a:r>
          </a:p>
        </p:txBody>
      </p:sp>
      <p:sp>
        <p:nvSpPr>
          <p:cNvPr id="255" name="Text"/>
          <p:cNvSpPr txBox="1"/>
          <p:nvPr/>
        </p:nvSpPr>
        <p:spPr>
          <a:xfrm>
            <a:off x="1142511" y="4593174"/>
            <a:ext cx="236042" cy="6850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403" tIns="50403" rIns="50403" bIns="50403" anchor="ctr">
            <a:spAutoFit/>
          </a:bodyPr>
          <a:lstStyle>
            <a:lvl1pPr algn="l" defTabSz="457200">
              <a:defRPr>
                <a:solidFill>
                  <a:srgbClr val="EC6151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1"/>
            </a:pPr>
            <a:r>
              <a:rPr kumimoji="0" sz="4000" b="0" i="0" u="none" strike="noStrike" kern="0" cap="none" spc="0" normalizeH="0" baseline="0" noProof="0">
                <a:ln>
                  <a:noFill/>
                </a:ln>
                <a:solidFill>
                  <a:srgbClr val="EC6151"/>
                </a:solidFill>
                <a:effectLst/>
                <a:uLnTx/>
                <a:uFillTx/>
                <a:latin typeface="Georgia"/>
                <a:sym typeface="Georgia"/>
              </a:rPr>
              <a:t> </a:t>
            </a:r>
          </a:p>
        </p:txBody>
      </p:sp>
      <p:sp>
        <p:nvSpPr>
          <p:cNvPr id="258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6096000" y="9270999"/>
            <a:ext cx="762000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 algn="ctr">
              <a:defRPr>
                <a:solidFill>
                  <a:srgbClr val="535353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200" b="0" i="0" u="none" strike="noStrike" kern="0" cap="none" spc="0" normalizeH="0" baseline="0" noProof="0">
                <a:ln>
                  <a:noFill/>
                </a:ln>
                <a:solidFill>
                  <a:srgbClr val="535353"/>
                </a:solidFill>
                <a:effectLst/>
                <a:uLnTx/>
                <a:uFillTx/>
                <a:latin typeface="Georgia"/>
                <a:sym typeface="Georgia"/>
              </a:rPr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535353"/>
              </a:solidFill>
              <a:effectLst/>
              <a:uLnTx/>
              <a:uFillTx/>
              <a:latin typeface="Georgia"/>
              <a:sym typeface="Georgia"/>
            </a:endParaRPr>
          </a:p>
        </p:txBody>
      </p:sp>
      <p:sp>
        <p:nvSpPr>
          <p:cNvPr id="260" name="Encourage and reward healthy lifestyles: discounts on premiums &amp; health services."/>
          <p:cNvSpPr txBox="1"/>
          <p:nvPr/>
        </p:nvSpPr>
        <p:spPr>
          <a:xfrm>
            <a:off x="1277587" y="3606800"/>
            <a:ext cx="4348278" cy="27699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endParaRPr lang="en-AU" sz="3600" dirty="0">
              <a:solidFill>
                <a:srgbClr val="193ACD"/>
              </a:solidFill>
              <a:latin typeface="Georgia"/>
              <a:sym typeface="Georgia"/>
            </a:endParaRPr>
          </a:p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r>
              <a:rPr lang="en-AU" sz="3600" dirty="0">
                <a:solidFill>
                  <a:srgbClr val="193ACD"/>
                </a:solidFill>
                <a:latin typeface="Georgia"/>
                <a:sym typeface="Georgia"/>
              </a:rPr>
              <a:t>Messaging has surpassed social media</a:t>
            </a:r>
          </a:p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endParaRPr lang="en-AU" sz="3600" dirty="0">
              <a:solidFill>
                <a:srgbClr val="193ACD"/>
              </a:solidFill>
              <a:latin typeface="Georgia"/>
              <a:sym typeface="Georgia"/>
            </a:endParaRPr>
          </a:p>
        </p:txBody>
      </p:sp>
      <p:sp>
        <p:nvSpPr>
          <p:cNvPr id="261" name="HUMAN-AI HEALTH BOT"/>
          <p:cNvSpPr txBox="1"/>
          <p:nvPr/>
        </p:nvSpPr>
        <p:spPr>
          <a:xfrm>
            <a:off x="1270000" y="3158443"/>
            <a:ext cx="2365231" cy="3172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403" tIns="50403" rIns="50403" bIns="50403" anchor="ctr">
            <a:spAutoFit/>
          </a:bodyPr>
          <a:lstStyle>
            <a:lvl1pPr algn="l">
              <a:defRPr sz="1400" b="1">
                <a:solidFill>
                  <a:srgbClr val="193ACD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marL="0" marR="0" lvl="0" indent="0" algn="l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400" b="1" i="0" u="none" strike="noStrike" kern="0" cap="none" spc="0" normalizeH="0" baseline="0" noProof="0" dirty="0">
                <a:ln>
                  <a:noFill/>
                </a:ln>
                <a:solidFill>
                  <a:srgbClr val="193ACD"/>
                </a:solidFill>
                <a:effectLst/>
                <a:uLnTx/>
                <a:uFillTx/>
                <a:latin typeface="Helvetica"/>
                <a:cs typeface="Helvetica"/>
                <a:sym typeface="Helvetica"/>
              </a:rPr>
              <a:t>GROWTH OF MESSAGING</a:t>
            </a:r>
            <a:endParaRPr kumimoji="0" sz="1400" b="1" i="0" u="none" strike="noStrike" kern="0" cap="none" spc="0" normalizeH="0" baseline="0" noProof="0" dirty="0">
              <a:ln>
                <a:noFill/>
              </a:ln>
              <a:solidFill>
                <a:srgbClr val="193ACD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262" name="Line"/>
          <p:cNvSpPr/>
          <p:nvPr/>
        </p:nvSpPr>
        <p:spPr>
          <a:xfrm>
            <a:off x="1269108" y="3519862"/>
            <a:ext cx="3435829" cy="1"/>
          </a:xfrm>
          <a:prstGeom prst="line">
            <a:avLst/>
          </a:prstGeom>
          <a:ln w="25400">
            <a:solidFill>
              <a:srgbClr val="193ACD"/>
            </a:solidFill>
            <a:bevel/>
          </a:ln>
        </p:spPr>
        <p:txBody>
          <a:bodyPr lIns="45718" tIns="45718" rIns="45718" bIns="45718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7EC907-1E83-4B3C-A8E8-49840FBD39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7885" y="2758533"/>
            <a:ext cx="7956115" cy="4198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542475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5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80ED6A5-EC44-44FE-B203-838389C1A4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6766" y="330231"/>
            <a:ext cx="6688899" cy="9230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625281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Encourage &amp; Reward"/>
          <p:cNvSpPr txBox="1"/>
          <p:nvPr/>
        </p:nvSpPr>
        <p:spPr>
          <a:xfrm>
            <a:off x="1277975" y="754215"/>
            <a:ext cx="4155670" cy="5326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403" tIns="50403" rIns="50403" bIns="50403" anchor="ctr">
            <a:spAutoFit/>
          </a:bodyPr>
          <a:lstStyle>
            <a:lvl1pPr algn="l">
              <a:defRPr sz="2800" b="1">
                <a:solidFill>
                  <a:srgbClr val="193ACD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lang="en-AU" dirty="0"/>
              <a:t>Why Now?</a:t>
            </a:r>
          </a:p>
        </p:txBody>
      </p:sp>
      <p:sp>
        <p:nvSpPr>
          <p:cNvPr id="255" name="Text"/>
          <p:cNvSpPr txBox="1"/>
          <p:nvPr/>
        </p:nvSpPr>
        <p:spPr>
          <a:xfrm>
            <a:off x="1142511" y="4593174"/>
            <a:ext cx="236042" cy="6850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403" tIns="50403" rIns="50403" bIns="50403" anchor="ctr">
            <a:spAutoFit/>
          </a:bodyPr>
          <a:lstStyle>
            <a:lvl1pPr algn="l" defTabSz="457200">
              <a:defRPr>
                <a:solidFill>
                  <a:srgbClr val="EC6151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1"/>
            </a:pPr>
            <a:r>
              <a:rPr kumimoji="0" sz="4000" b="0" i="0" u="none" strike="noStrike" kern="0" cap="none" spc="0" normalizeH="0" baseline="0" noProof="0">
                <a:ln>
                  <a:noFill/>
                </a:ln>
                <a:solidFill>
                  <a:srgbClr val="EC6151"/>
                </a:solidFill>
                <a:effectLst/>
                <a:uLnTx/>
                <a:uFillTx/>
                <a:latin typeface="Georgia"/>
                <a:sym typeface="Georgia"/>
              </a:rPr>
              <a:t> </a:t>
            </a:r>
          </a:p>
        </p:txBody>
      </p:sp>
      <p:sp>
        <p:nvSpPr>
          <p:cNvPr id="258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6096000" y="9270999"/>
            <a:ext cx="762000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 algn="ctr">
              <a:defRPr>
                <a:solidFill>
                  <a:srgbClr val="535353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200" b="0" i="0" u="none" strike="noStrike" kern="0" cap="none" spc="0" normalizeH="0" baseline="0" noProof="0">
                <a:ln>
                  <a:noFill/>
                </a:ln>
                <a:solidFill>
                  <a:srgbClr val="535353"/>
                </a:solidFill>
                <a:effectLst/>
                <a:uLnTx/>
                <a:uFillTx/>
                <a:latin typeface="Georgia"/>
                <a:sym typeface="Georgia"/>
              </a:rPr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535353"/>
              </a:solidFill>
              <a:effectLst/>
              <a:uLnTx/>
              <a:uFillTx/>
              <a:latin typeface="Georgia"/>
              <a:sym typeface="Georgia"/>
            </a:endParaRPr>
          </a:p>
        </p:txBody>
      </p:sp>
      <p:sp>
        <p:nvSpPr>
          <p:cNvPr id="260" name="Encourage and reward healthy lifestyles: discounts on premiums &amp; health services."/>
          <p:cNvSpPr txBox="1"/>
          <p:nvPr/>
        </p:nvSpPr>
        <p:spPr>
          <a:xfrm>
            <a:off x="1277587" y="3606800"/>
            <a:ext cx="4348278" cy="38779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endParaRPr lang="en-AU" sz="3600" dirty="0">
              <a:solidFill>
                <a:srgbClr val="193ACD"/>
              </a:solidFill>
              <a:latin typeface="Georgia"/>
              <a:sym typeface="Georgia"/>
            </a:endParaRPr>
          </a:p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r>
              <a:rPr lang="en-AU" sz="3600" dirty="0">
                <a:solidFill>
                  <a:srgbClr val="193ACD"/>
                </a:solidFill>
                <a:latin typeface="Georgia"/>
                <a:sym typeface="Georgia"/>
              </a:rPr>
              <a:t>Primary form of communication for 65% of Millennials, Gen X-</a:t>
            </a:r>
            <a:r>
              <a:rPr lang="en-AU" sz="3600" dirty="0" err="1">
                <a:solidFill>
                  <a:srgbClr val="193ACD"/>
                </a:solidFill>
                <a:latin typeface="Georgia"/>
                <a:sym typeface="Georgia"/>
              </a:rPr>
              <a:t>ers</a:t>
            </a:r>
            <a:r>
              <a:rPr lang="en-AU" sz="3600" dirty="0">
                <a:solidFill>
                  <a:srgbClr val="193ACD"/>
                </a:solidFill>
                <a:latin typeface="Georgia"/>
                <a:sym typeface="Georgia"/>
              </a:rPr>
              <a:t> and Boomers</a:t>
            </a:r>
          </a:p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endParaRPr lang="en-AU" sz="3600" dirty="0">
              <a:solidFill>
                <a:srgbClr val="193ACD"/>
              </a:solidFill>
              <a:latin typeface="Georgia"/>
              <a:sym typeface="Georgia"/>
            </a:endParaRPr>
          </a:p>
        </p:txBody>
      </p:sp>
      <p:sp>
        <p:nvSpPr>
          <p:cNvPr id="261" name="HUMAN-AI HEALTH BOT"/>
          <p:cNvSpPr txBox="1"/>
          <p:nvPr/>
        </p:nvSpPr>
        <p:spPr>
          <a:xfrm>
            <a:off x="1270000" y="3158443"/>
            <a:ext cx="3158718" cy="3172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403" tIns="50403" rIns="50403" bIns="50403" anchor="ctr">
            <a:spAutoFit/>
          </a:bodyPr>
          <a:lstStyle>
            <a:lvl1pPr algn="l">
              <a:defRPr sz="1400" b="1">
                <a:solidFill>
                  <a:srgbClr val="193ACD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marL="0" marR="0" lvl="0" indent="0" algn="l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400" b="1" i="0" u="none" strike="noStrike" kern="0" cap="none" spc="0" normalizeH="0" baseline="0" noProof="0" dirty="0">
                <a:ln>
                  <a:noFill/>
                </a:ln>
                <a:solidFill>
                  <a:srgbClr val="193ACD"/>
                </a:solidFill>
                <a:effectLst/>
                <a:uLnTx/>
                <a:uFillTx/>
                <a:latin typeface="Helvetica"/>
                <a:cs typeface="Helvetica"/>
                <a:sym typeface="Helvetica"/>
              </a:rPr>
              <a:t>INCREASED USER EXPECTATIONS</a:t>
            </a:r>
            <a:endParaRPr kumimoji="0" sz="1400" b="1" i="0" u="none" strike="noStrike" kern="0" cap="none" spc="0" normalizeH="0" baseline="0" noProof="0" dirty="0">
              <a:ln>
                <a:noFill/>
              </a:ln>
              <a:solidFill>
                <a:srgbClr val="193ACD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262" name="Line"/>
          <p:cNvSpPr/>
          <p:nvPr/>
        </p:nvSpPr>
        <p:spPr>
          <a:xfrm>
            <a:off x="1269108" y="3519862"/>
            <a:ext cx="3435829" cy="1"/>
          </a:xfrm>
          <a:prstGeom prst="line">
            <a:avLst/>
          </a:prstGeom>
          <a:ln w="25400">
            <a:solidFill>
              <a:srgbClr val="193ACD"/>
            </a:solidFill>
            <a:bevel/>
          </a:ln>
        </p:spPr>
        <p:txBody>
          <a:bodyPr lIns="45718" tIns="45718" rIns="45718" bIns="45718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pic>
        <p:nvPicPr>
          <p:cNvPr id="10" name="Picture 2" descr="https://cdn-images-1.medium.com/max/1600/0*mczniLT2OEmmVOqF.jpeg">
            <a:extLst>
              <a:ext uri="{FF2B5EF4-FFF2-40B4-BE49-F238E27FC236}">
                <a16:creationId xmlns:a16="http://schemas.microsoft.com/office/drawing/2014/main" id="{68F5621A-6FCC-437A-AC25-9C2939D52C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7508" y="2793304"/>
            <a:ext cx="7376492" cy="3843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1557765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84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What do we do?…"/>
          <p:cNvSpPr txBox="1"/>
          <p:nvPr/>
        </p:nvSpPr>
        <p:spPr>
          <a:xfrm>
            <a:off x="1905000" y="3861196"/>
            <a:ext cx="7891819" cy="7788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403" tIns="50403" rIns="50403" bIns="50403">
            <a:spAutoFit/>
          </a:bodyPr>
          <a:lstStyle/>
          <a:p>
            <a:pPr algn="l" defTabSz="457200">
              <a:spcBef>
                <a:spcPts val="1200"/>
              </a:spcBef>
              <a:defRPr sz="4400" b="1">
                <a:solidFill>
                  <a:srgbClr val="FCD442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 lang="en-AU" dirty="0">
                <a:solidFill>
                  <a:schemeClr val="bg1"/>
                </a:solidFill>
              </a:rPr>
              <a:t>Background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228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4965700" y="9270999"/>
            <a:ext cx="3022600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 algn="ctr">
              <a:defRPr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fld id="{86CB4B4D-7CA3-9044-876B-883B54F8677D}" type="slidenum">
              <a:t>2</a:t>
            </a:fld>
            <a:endParaRPr/>
          </a:p>
        </p:txBody>
      </p:sp>
      <p:sp>
        <p:nvSpPr>
          <p:cNvPr id="229" name="Line"/>
          <p:cNvSpPr/>
          <p:nvPr/>
        </p:nvSpPr>
        <p:spPr>
          <a:xfrm>
            <a:off x="1907486" y="4670237"/>
            <a:ext cx="7598011" cy="1"/>
          </a:xfrm>
          <a:prstGeom prst="line">
            <a:avLst/>
          </a:prstGeom>
          <a:ln w="25400">
            <a:solidFill>
              <a:srgbClr val="FCD442"/>
            </a:solidFill>
            <a:bevel/>
          </a:ln>
        </p:spPr>
        <p:txBody>
          <a:bodyPr lIns="45718" tIns="45718" rIns="45718" bIns="45718"/>
          <a:lstStyle/>
          <a:p>
            <a:pPr algn="l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Encourage &amp; Reward"/>
          <p:cNvSpPr txBox="1"/>
          <p:nvPr/>
        </p:nvSpPr>
        <p:spPr>
          <a:xfrm>
            <a:off x="1277975" y="754215"/>
            <a:ext cx="4155670" cy="5326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403" tIns="50403" rIns="50403" bIns="50403" anchor="ctr">
            <a:spAutoFit/>
          </a:bodyPr>
          <a:lstStyle>
            <a:lvl1pPr algn="l">
              <a:defRPr sz="2800" b="1">
                <a:solidFill>
                  <a:srgbClr val="193ACD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lang="en-AU" dirty="0"/>
              <a:t>Why Now?</a:t>
            </a:r>
          </a:p>
        </p:txBody>
      </p:sp>
      <p:sp>
        <p:nvSpPr>
          <p:cNvPr id="255" name="Text"/>
          <p:cNvSpPr txBox="1"/>
          <p:nvPr/>
        </p:nvSpPr>
        <p:spPr>
          <a:xfrm>
            <a:off x="1142511" y="4593174"/>
            <a:ext cx="236042" cy="6850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403" tIns="50403" rIns="50403" bIns="50403" anchor="ctr">
            <a:spAutoFit/>
          </a:bodyPr>
          <a:lstStyle>
            <a:lvl1pPr algn="l" defTabSz="457200">
              <a:defRPr>
                <a:solidFill>
                  <a:srgbClr val="EC6151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1"/>
            </a:pPr>
            <a:r>
              <a:rPr kumimoji="0" sz="4000" b="0" i="0" u="none" strike="noStrike" kern="0" cap="none" spc="0" normalizeH="0" baseline="0" noProof="0">
                <a:ln>
                  <a:noFill/>
                </a:ln>
                <a:solidFill>
                  <a:srgbClr val="EC6151"/>
                </a:solidFill>
                <a:effectLst/>
                <a:uLnTx/>
                <a:uFillTx/>
                <a:latin typeface="Georgia"/>
                <a:sym typeface="Georgia"/>
              </a:rPr>
              <a:t> </a:t>
            </a:r>
          </a:p>
        </p:txBody>
      </p:sp>
      <p:sp>
        <p:nvSpPr>
          <p:cNvPr id="258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6096000" y="9270999"/>
            <a:ext cx="762000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 algn="ctr">
              <a:defRPr>
                <a:solidFill>
                  <a:srgbClr val="535353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200" b="0" i="0" u="none" strike="noStrike" kern="0" cap="none" spc="0" normalizeH="0" baseline="0" noProof="0">
                <a:ln>
                  <a:noFill/>
                </a:ln>
                <a:solidFill>
                  <a:srgbClr val="535353"/>
                </a:solidFill>
                <a:effectLst/>
                <a:uLnTx/>
                <a:uFillTx/>
                <a:latin typeface="Georgia"/>
                <a:sym typeface="Georgia"/>
              </a:rPr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535353"/>
              </a:solidFill>
              <a:effectLst/>
              <a:uLnTx/>
              <a:uFillTx/>
              <a:latin typeface="Georgia"/>
              <a:sym typeface="Georgia"/>
            </a:endParaRPr>
          </a:p>
        </p:txBody>
      </p:sp>
      <p:sp>
        <p:nvSpPr>
          <p:cNvPr id="260" name="Encourage and reward healthy lifestyles: discounts on premiums &amp; health services."/>
          <p:cNvSpPr txBox="1"/>
          <p:nvPr/>
        </p:nvSpPr>
        <p:spPr>
          <a:xfrm>
            <a:off x="1277587" y="3606800"/>
            <a:ext cx="4348278" cy="49859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 lvl="0" algn="l" defTabSz="457200"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r>
              <a:rPr lang="en-AU" sz="3600" dirty="0">
                <a:solidFill>
                  <a:srgbClr val="193ACD"/>
                </a:solidFill>
                <a:latin typeface="Georgia"/>
                <a:sym typeface="Georgia"/>
              </a:rPr>
              <a:t>23% of users abandon apps after just 1 use</a:t>
            </a:r>
          </a:p>
          <a:p>
            <a:pPr lvl="0" algn="l" defTabSz="457200"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endParaRPr lang="en-AU" sz="3600" dirty="0">
              <a:solidFill>
                <a:srgbClr val="193ACD"/>
              </a:solidFill>
              <a:latin typeface="Georgia"/>
              <a:sym typeface="Georgia"/>
            </a:endParaRPr>
          </a:p>
          <a:p>
            <a:pPr lvl="0" algn="l" defTabSz="457200"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r>
              <a:rPr lang="en-AU" sz="3600" dirty="0">
                <a:solidFill>
                  <a:srgbClr val="193ACD"/>
                </a:solidFill>
                <a:latin typeface="Georgia"/>
                <a:sym typeface="Georgia"/>
              </a:rPr>
              <a:t>Bots are </a:t>
            </a:r>
            <a:r>
              <a:rPr lang="en-AU" sz="3600" u="sng" dirty="0">
                <a:solidFill>
                  <a:srgbClr val="193ACD"/>
                </a:solidFill>
                <a:latin typeface="Georgia"/>
                <a:sym typeface="Georgia"/>
              </a:rPr>
              <a:t>cheaper</a:t>
            </a:r>
            <a:r>
              <a:rPr lang="en-AU" sz="3600" dirty="0">
                <a:solidFill>
                  <a:srgbClr val="193ACD"/>
                </a:solidFill>
                <a:latin typeface="Georgia"/>
                <a:sym typeface="Georgia"/>
              </a:rPr>
              <a:t>, </a:t>
            </a:r>
            <a:r>
              <a:rPr lang="en-AU" sz="3600" u="sng" dirty="0">
                <a:solidFill>
                  <a:srgbClr val="193ACD"/>
                </a:solidFill>
                <a:latin typeface="Georgia"/>
                <a:sym typeface="Georgia"/>
              </a:rPr>
              <a:t>easier</a:t>
            </a:r>
            <a:r>
              <a:rPr lang="en-AU" sz="3600" dirty="0">
                <a:solidFill>
                  <a:srgbClr val="193ACD"/>
                </a:solidFill>
                <a:latin typeface="Georgia"/>
                <a:sym typeface="Georgia"/>
              </a:rPr>
              <a:t> and </a:t>
            </a:r>
            <a:r>
              <a:rPr lang="en-AU" sz="3600" u="sng" dirty="0">
                <a:solidFill>
                  <a:srgbClr val="193ACD"/>
                </a:solidFill>
                <a:latin typeface="Georgia"/>
                <a:sym typeface="Georgia"/>
              </a:rPr>
              <a:t>faster</a:t>
            </a:r>
            <a:r>
              <a:rPr lang="en-AU" sz="3600" dirty="0">
                <a:solidFill>
                  <a:srgbClr val="193ACD"/>
                </a:solidFill>
                <a:latin typeface="Georgia"/>
                <a:sym typeface="Georgia"/>
              </a:rPr>
              <a:t> to develop and experiment with</a:t>
            </a:r>
          </a:p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endParaRPr lang="en-AU" sz="3600" dirty="0">
              <a:solidFill>
                <a:srgbClr val="193ACD"/>
              </a:solidFill>
              <a:latin typeface="Georgia"/>
              <a:sym typeface="Georgia"/>
            </a:endParaRPr>
          </a:p>
        </p:txBody>
      </p:sp>
      <p:sp>
        <p:nvSpPr>
          <p:cNvPr id="261" name="HUMAN-AI HEALTH BOT"/>
          <p:cNvSpPr txBox="1"/>
          <p:nvPr/>
        </p:nvSpPr>
        <p:spPr>
          <a:xfrm>
            <a:off x="1270000" y="3158443"/>
            <a:ext cx="1151758" cy="3172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403" tIns="50403" rIns="50403" bIns="50403" anchor="ctr">
            <a:spAutoFit/>
          </a:bodyPr>
          <a:lstStyle>
            <a:lvl1pPr algn="l">
              <a:defRPr sz="1400" b="1">
                <a:solidFill>
                  <a:srgbClr val="193ACD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marL="0" marR="0" lvl="0" indent="0" algn="l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400" b="1" i="0" u="none" strike="noStrike" kern="0" cap="none" spc="0" normalizeH="0" baseline="0" noProof="0" dirty="0">
                <a:ln>
                  <a:noFill/>
                </a:ln>
                <a:solidFill>
                  <a:srgbClr val="193ACD"/>
                </a:solidFill>
                <a:effectLst/>
                <a:uLnTx/>
                <a:uFillTx/>
                <a:latin typeface="Helvetica"/>
                <a:cs typeface="Helvetica"/>
                <a:sym typeface="Helvetica"/>
              </a:rPr>
              <a:t>APPS SUCK</a:t>
            </a:r>
            <a:endParaRPr kumimoji="0" sz="1400" b="1" i="0" u="none" strike="noStrike" kern="0" cap="none" spc="0" normalizeH="0" baseline="0" noProof="0" dirty="0">
              <a:ln>
                <a:noFill/>
              </a:ln>
              <a:solidFill>
                <a:srgbClr val="193ACD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262" name="Line"/>
          <p:cNvSpPr/>
          <p:nvPr/>
        </p:nvSpPr>
        <p:spPr>
          <a:xfrm>
            <a:off x="1269108" y="3519862"/>
            <a:ext cx="3435829" cy="1"/>
          </a:xfrm>
          <a:prstGeom prst="line">
            <a:avLst/>
          </a:prstGeom>
          <a:ln w="25400">
            <a:solidFill>
              <a:srgbClr val="193ACD"/>
            </a:solidFill>
            <a:bevel/>
          </a:ln>
        </p:spPr>
        <p:txBody>
          <a:bodyPr lIns="45718" tIns="45718" rIns="45718" bIns="45718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pic>
        <p:nvPicPr>
          <p:cNvPr id="9" name="Picture 2" descr="https://cdn-images-1.medium.com/max/1600/1*FUo2ascvtZvKtA-8iuV2xw.png">
            <a:extLst>
              <a:ext uri="{FF2B5EF4-FFF2-40B4-BE49-F238E27FC236}">
                <a16:creationId xmlns:a16="http://schemas.microsoft.com/office/drawing/2014/main" id="{6E62824B-E84C-4A3A-B5B1-41BC5445D4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9010" y="2595214"/>
            <a:ext cx="6734990" cy="4525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9112353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Encourage &amp; Reward"/>
          <p:cNvSpPr txBox="1"/>
          <p:nvPr/>
        </p:nvSpPr>
        <p:spPr>
          <a:xfrm>
            <a:off x="1277975" y="754215"/>
            <a:ext cx="4155670" cy="5326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403" tIns="50403" rIns="50403" bIns="50403" anchor="ctr">
            <a:spAutoFit/>
          </a:bodyPr>
          <a:lstStyle>
            <a:lvl1pPr algn="l">
              <a:defRPr sz="2800" b="1">
                <a:solidFill>
                  <a:srgbClr val="193ACD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lang="en-AU" dirty="0"/>
              <a:t>Why Now?</a:t>
            </a:r>
          </a:p>
        </p:txBody>
      </p:sp>
      <p:sp>
        <p:nvSpPr>
          <p:cNvPr id="255" name="Text"/>
          <p:cNvSpPr txBox="1"/>
          <p:nvPr/>
        </p:nvSpPr>
        <p:spPr>
          <a:xfrm>
            <a:off x="1142511" y="4593174"/>
            <a:ext cx="236042" cy="6850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403" tIns="50403" rIns="50403" bIns="50403" anchor="ctr">
            <a:spAutoFit/>
          </a:bodyPr>
          <a:lstStyle>
            <a:lvl1pPr algn="l" defTabSz="457200">
              <a:defRPr>
                <a:solidFill>
                  <a:srgbClr val="EC6151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1"/>
            </a:pPr>
            <a:r>
              <a:rPr kumimoji="0" sz="4000" b="0" i="0" u="none" strike="noStrike" kern="0" cap="none" spc="0" normalizeH="0" baseline="0" noProof="0">
                <a:ln>
                  <a:noFill/>
                </a:ln>
                <a:solidFill>
                  <a:srgbClr val="EC6151"/>
                </a:solidFill>
                <a:effectLst/>
                <a:uLnTx/>
                <a:uFillTx/>
                <a:latin typeface="Georgia"/>
                <a:sym typeface="Georgia"/>
              </a:rPr>
              <a:t> </a:t>
            </a:r>
          </a:p>
        </p:txBody>
      </p:sp>
      <p:sp>
        <p:nvSpPr>
          <p:cNvPr id="258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6096000" y="9270999"/>
            <a:ext cx="762000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 algn="ctr">
              <a:defRPr>
                <a:solidFill>
                  <a:srgbClr val="535353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200" b="0" i="0" u="none" strike="noStrike" kern="0" cap="none" spc="0" normalizeH="0" baseline="0" noProof="0">
                <a:ln>
                  <a:noFill/>
                </a:ln>
                <a:solidFill>
                  <a:srgbClr val="535353"/>
                </a:solidFill>
                <a:effectLst/>
                <a:uLnTx/>
                <a:uFillTx/>
                <a:latin typeface="Georgia"/>
                <a:sym typeface="Georgia"/>
              </a:rPr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535353"/>
              </a:solidFill>
              <a:effectLst/>
              <a:uLnTx/>
              <a:uFillTx/>
              <a:latin typeface="Georgia"/>
              <a:sym typeface="Georgia"/>
            </a:endParaRPr>
          </a:p>
        </p:txBody>
      </p:sp>
      <p:sp>
        <p:nvSpPr>
          <p:cNvPr id="260" name="Encourage and reward healthy lifestyles: discounts on premiums &amp; health services."/>
          <p:cNvSpPr txBox="1"/>
          <p:nvPr/>
        </p:nvSpPr>
        <p:spPr>
          <a:xfrm>
            <a:off x="1277587" y="3606800"/>
            <a:ext cx="4348278" cy="27699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 algn="l" defTabSz="457200"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r>
              <a:rPr lang="en-AU" sz="3600" dirty="0"/>
              <a:t>AI and conversational interfaces maturing.</a:t>
            </a:r>
          </a:p>
          <a:p>
            <a:pPr lvl="0" algn="l" defTabSz="457200"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endParaRPr lang="en-AU" sz="3600" dirty="0">
              <a:solidFill>
                <a:srgbClr val="193ACD"/>
              </a:solidFill>
              <a:latin typeface="Georgia"/>
              <a:sym typeface="Georgia"/>
            </a:endParaRPr>
          </a:p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endParaRPr lang="en-AU" sz="3600" dirty="0">
              <a:solidFill>
                <a:srgbClr val="193ACD"/>
              </a:solidFill>
              <a:latin typeface="Georgia"/>
              <a:sym typeface="Georgia"/>
            </a:endParaRPr>
          </a:p>
        </p:txBody>
      </p:sp>
      <p:sp>
        <p:nvSpPr>
          <p:cNvPr id="261" name="HUMAN-AI HEALTH BOT"/>
          <p:cNvSpPr txBox="1"/>
          <p:nvPr/>
        </p:nvSpPr>
        <p:spPr>
          <a:xfrm>
            <a:off x="1270000" y="3158443"/>
            <a:ext cx="3394358" cy="3172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403" tIns="50403" rIns="50403" bIns="50403" anchor="ctr">
            <a:spAutoFit/>
          </a:bodyPr>
          <a:lstStyle>
            <a:lvl1pPr algn="l">
              <a:defRPr sz="1400" b="1">
                <a:solidFill>
                  <a:srgbClr val="193ACD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lang="en-AU" dirty="0"/>
              <a:t>AI &amp; CONVERSATIONAL INTERFACES</a:t>
            </a:r>
          </a:p>
        </p:txBody>
      </p:sp>
      <p:sp>
        <p:nvSpPr>
          <p:cNvPr id="262" name="Line"/>
          <p:cNvSpPr/>
          <p:nvPr/>
        </p:nvSpPr>
        <p:spPr>
          <a:xfrm>
            <a:off x="1269108" y="3519862"/>
            <a:ext cx="3435829" cy="1"/>
          </a:xfrm>
          <a:prstGeom prst="line">
            <a:avLst/>
          </a:prstGeom>
          <a:ln w="25400">
            <a:solidFill>
              <a:srgbClr val="193ACD"/>
            </a:solidFill>
            <a:bevel/>
          </a:ln>
        </p:spPr>
        <p:txBody>
          <a:bodyPr lIns="45718" tIns="45718" rIns="45718" bIns="45718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grpSp>
        <p:nvGrpSpPr>
          <p:cNvPr id="10" name="Group">
            <a:extLst>
              <a:ext uri="{FF2B5EF4-FFF2-40B4-BE49-F238E27FC236}">
                <a16:creationId xmlns:a16="http://schemas.microsoft.com/office/drawing/2014/main" id="{F2C09847-E662-43E1-B46C-B8DDEDBB89A1}"/>
              </a:ext>
            </a:extLst>
          </p:cNvPr>
          <p:cNvGrpSpPr/>
          <p:nvPr/>
        </p:nvGrpSpPr>
        <p:grpSpPr>
          <a:xfrm>
            <a:off x="6467895" y="2354506"/>
            <a:ext cx="5893859" cy="5006488"/>
            <a:chOff x="0" y="0"/>
            <a:chExt cx="5893857" cy="5006486"/>
          </a:xfrm>
        </p:grpSpPr>
        <p:pic>
          <p:nvPicPr>
            <p:cNvPr id="11" name="pasted-image.png" descr="pasted-image.png">
              <a:extLst>
                <a:ext uri="{FF2B5EF4-FFF2-40B4-BE49-F238E27FC236}">
                  <a16:creationId xmlns:a16="http://schemas.microsoft.com/office/drawing/2014/main" id="{EA7C7664-D142-42F0-8F37-C6CEECCD1F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30189" y="3418612"/>
              <a:ext cx="2819401" cy="8382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" name="pasted-image.png" descr="pasted-image.png">
              <a:extLst>
                <a:ext uri="{FF2B5EF4-FFF2-40B4-BE49-F238E27FC236}">
                  <a16:creationId xmlns:a16="http://schemas.microsoft.com/office/drawing/2014/main" id="{BD28DCA7-13E9-45AF-8C01-0AE561B32C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4478559" y="2926180"/>
              <a:ext cx="1415299" cy="109893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3" name="pasted-image.jpeg" descr="pasted-image.jpeg">
              <a:extLst>
                <a:ext uri="{FF2B5EF4-FFF2-40B4-BE49-F238E27FC236}">
                  <a16:creationId xmlns:a16="http://schemas.microsoft.com/office/drawing/2014/main" id="{AB5D4BDF-809F-4828-A6FA-A8F665E4301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/>
            </a:blip>
            <a:srcRect l="3552" t="27944" b="27944"/>
            <a:stretch>
              <a:fillRect/>
            </a:stretch>
          </p:blipFill>
          <p:spPr>
            <a:xfrm>
              <a:off x="2412282" y="2075566"/>
              <a:ext cx="2719238" cy="81888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4" name="pasted-image.jpeg" descr="pasted-image.jpeg">
              <a:extLst>
                <a:ext uri="{FF2B5EF4-FFF2-40B4-BE49-F238E27FC236}">
                  <a16:creationId xmlns:a16="http://schemas.microsoft.com/office/drawing/2014/main" id="{AA6AAD4B-418E-445C-BE6F-C65B5A3A7E2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300854" y="0"/>
              <a:ext cx="1649476" cy="16494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" name="pasted-image.png" descr="pasted-image.png">
              <a:extLst>
                <a:ext uri="{FF2B5EF4-FFF2-40B4-BE49-F238E27FC236}">
                  <a16:creationId xmlns:a16="http://schemas.microsoft.com/office/drawing/2014/main" id="{435BDAC2-0BBD-4CA9-9417-EADF29A3B49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/>
            </a:blip>
            <a:srcRect l="33741" t="17900" r="56344" b="53382"/>
            <a:stretch>
              <a:fillRect/>
            </a:stretch>
          </p:blipFill>
          <p:spPr>
            <a:xfrm>
              <a:off x="1177077" y="1759455"/>
              <a:ext cx="1016506" cy="123463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" name="pasted-image.jpeg" descr="pasted-image.jpeg">
              <a:extLst>
                <a:ext uri="{FF2B5EF4-FFF2-40B4-BE49-F238E27FC236}">
                  <a16:creationId xmlns:a16="http://schemas.microsoft.com/office/drawing/2014/main" id="{A19E01B8-B945-4924-ACE9-CD63B1DAC1C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3363136" y="964422"/>
              <a:ext cx="2009241" cy="10109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" name="pasted-image.png" descr="pasted-image.png">
              <a:extLst>
                <a:ext uri="{FF2B5EF4-FFF2-40B4-BE49-F238E27FC236}">
                  <a16:creationId xmlns:a16="http://schemas.microsoft.com/office/drawing/2014/main" id="{14AFCB6B-0E11-49D9-8036-C4F527247F4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/>
            </a:blip>
            <a:srcRect/>
            <a:stretch>
              <a:fillRect/>
            </a:stretch>
          </p:blipFill>
          <p:spPr>
            <a:xfrm>
              <a:off x="2479617" y="3105236"/>
              <a:ext cx="1897291" cy="63898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8" name="pasted-image.png" descr="pasted-image.png">
              <a:extLst>
                <a:ext uri="{FF2B5EF4-FFF2-40B4-BE49-F238E27FC236}">
                  <a16:creationId xmlns:a16="http://schemas.microsoft.com/office/drawing/2014/main" id="{BC6558B5-3129-4CA7-9D49-2D8CA8FF2FC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2522916" y="1050811"/>
              <a:ext cx="784226" cy="78422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9" name="pasted-image.png" descr="pasted-image.png">
              <a:extLst>
                <a:ext uri="{FF2B5EF4-FFF2-40B4-BE49-F238E27FC236}">
                  <a16:creationId xmlns:a16="http://schemas.microsoft.com/office/drawing/2014/main" id="{DBB7946F-7C49-4F8D-9102-52C6C958939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4459166" y="3848813"/>
              <a:ext cx="908442" cy="9084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0" name="pasted-image.png" descr="pasted-image.png">
              <a:extLst>
                <a:ext uri="{FF2B5EF4-FFF2-40B4-BE49-F238E27FC236}">
                  <a16:creationId xmlns:a16="http://schemas.microsoft.com/office/drawing/2014/main" id="{353F3D8F-A87E-461F-9DAB-C4946ADBDD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/>
            </a:blip>
            <a:stretch>
              <a:fillRect/>
            </a:stretch>
          </p:blipFill>
          <p:spPr>
            <a:xfrm>
              <a:off x="257383" y="4352592"/>
              <a:ext cx="2258909" cy="65389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1" name="pasted-image.png" descr="pasted-image.png">
              <a:extLst>
                <a:ext uri="{FF2B5EF4-FFF2-40B4-BE49-F238E27FC236}">
                  <a16:creationId xmlns:a16="http://schemas.microsoft.com/office/drawing/2014/main" id="{2FC6BEA3-1171-4943-A102-9268F29C342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3145631" y="3850884"/>
              <a:ext cx="784226" cy="90429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2" name="pasted-image.png" descr="pasted-image.png">
              <a:extLst>
                <a:ext uri="{FF2B5EF4-FFF2-40B4-BE49-F238E27FC236}">
                  <a16:creationId xmlns:a16="http://schemas.microsoft.com/office/drawing/2014/main" id="{B5675933-4785-44CC-AB25-0C923A393DA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/>
            </a:blip>
            <a:stretch>
              <a:fillRect/>
            </a:stretch>
          </p:blipFill>
          <p:spPr>
            <a:xfrm>
              <a:off x="0" y="1937815"/>
              <a:ext cx="966537" cy="96653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455610087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">
            <a:extLst>
              <a:ext uri="{FF2B5EF4-FFF2-40B4-BE49-F238E27FC236}">
                <a16:creationId xmlns:a16="http://schemas.microsoft.com/office/drawing/2014/main" id="{09F296FC-7372-407D-AD10-416319B592EF}"/>
              </a:ext>
            </a:extLst>
          </p:cNvPr>
          <p:cNvSpPr txBox="1">
            <a:spLocks/>
          </p:cNvSpPr>
          <p:nvPr/>
        </p:nvSpPr>
        <p:spPr>
          <a:xfrm>
            <a:off x="6096000" y="9283699"/>
            <a:ext cx="76200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1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Georgia"/>
                <a:ea typeface="Georgia"/>
                <a:cs typeface="Georgia"/>
                <a:sym typeface="Georgia"/>
              </a:defRPr>
            </a:lvl1pPr>
            <a:lvl2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2pPr>
            <a:lvl3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3pPr>
            <a:lvl4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4pPr>
            <a:lvl5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5pPr>
            <a:lvl6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6pPr>
            <a:lvl7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7pPr>
            <a:lvl8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8pPr>
            <a:lvl9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fld id="{86CB4B4D-7CA3-9044-876B-883B54F8677D}" type="slidenum">
              <a:rPr lang="en-AU" smtClean="0"/>
              <a:pPr/>
              <a:t>22</a:t>
            </a:fld>
            <a:endParaRPr lang="en-AU"/>
          </a:p>
        </p:txBody>
      </p:sp>
      <p:grpSp>
        <p:nvGrpSpPr>
          <p:cNvPr id="3" name="Group">
            <a:extLst>
              <a:ext uri="{FF2B5EF4-FFF2-40B4-BE49-F238E27FC236}">
                <a16:creationId xmlns:a16="http://schemas.microsoft.com/office/drawing/2014/main" id="{57A0D051-556E-4152-86D0-CABC44C2CCE2}"/>
              </a:ext>
            </a:extLst>
          </p:cNvPr>
          <p:cNvGrpSpPr/>
          <p:nvPr/>
        </p:nvGrpSpPr>
        <p:grpSpPr>
          <a:xfrm>
            <a:off x="1275251" y="2866606"/>
            <a:ext cx="4672063" cy="2425650"/>
            <a:chOff x="0" y="5460"/>
            <a:chExt cx="4672061" cy="2425648"/>
          </a:xfrm>
        </p:grpSpPr>
        <p:sp>
          <p:nvSpPr>
            <p:cNvPr id="4" name="Line">
              <a:extLst>
                <a:ext uri="{FF2B5EF4-FFF2-40B4-BE49-F238E27FC236}">
                  <a16:creationId xmlns:a16="http://schemas.microsoft.com/office/drawing/2014/main" id="{F37F7D22-B2D9-497B-9178-89E02E7D4786}"/>
                </a:ext>
              </a:extLst>
            </p:cNvPr>
            <p:cNvSpPr/>
            <p:nvPr/>
          </p:nvSpPr>
          <p:spPr>
            <a:xfrm>
              <a:off x="0" y="366617"/>
              <a:ext cx="4071062" cy="1"/>
            </a:xfrm>
            <a:prstGeom prst="line">
              <a:avLst/>
            </a:prstGeom>
            <a:noFill/>
            <a:ln w="25400" cap="flat">
              <a:solidFill>
                <a:srgbClr val="193ACD"/>
              </a:solidFill>
              <a:prstDash val="solid"/>
              <a:bevel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algn="l" defTabSz="457200">
                <a:defRPr sz="1200">
                  <a:latin typeface="+mj-lt"/>
                  <a:ea typeface="+mj-ea"/>
                  <a:cs typeface="+mj-cs"/>
                  <a:sym typeface="Helvetica"/>
                </a:defRPr>
              </a:pPr>
              <a:endParaRPr/>
            </a:p>
          </p:txBody>
        </p:sp>
        <p:sp>
          <p:nvSpPr>
            <p:cNvPr id="5" name="ARTIFICIAL INTELLIGENCE">
              <a:extLst>
                <a:ext uri="{FF2B5EF4-FFF2-40B4-BE49-F238E27FC236}">
                  <a16:creationId xmlns:a16="http://schemas.microsoft.com/office/drawing/2014/main" id="{AE4B2087-6E73-4480-8F22-7396D0E6CD1C}"/>
                </a:ext>
              </a:extLst>
            </p:cNvPr>
            <p:cNvSpPr txBox="1"/>
            <p:nvPr/>
          </p:nvSpPr>
          <p:spPr>
            <a:xfrm>
              <a:off x="0" y="5460"/>
              <a:ext cx="2451299" cy="31670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403" tIns="50403" rIns="50403" bIns="50403" numCol="1" anchor="ctr">
              <a:spAutoFit/>
            </a:bodyPr>
            <a:lstStyle>
              <a:lvl1pPr algn="l">
                <a:defRPr sz="1400" b="1">
                  <a:solidFill>
                    <a:srgbClr val="193ACD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r>
                <a:t>ARTIFICIAL INTELLIGENCE</a:t>
              </a:r>
            </a:p>
          </p:txBody>
        </p:sp>
        <p:sp>
          <p:nvSpPr>
            <p:cNvPr id="6" name="Moving from simple tasks to a ‘generalist’ AI.">
              <a:extLst>
                <a:ext uri="{FF2B5EF4-FFF2-40B4-BE49-F238E27FC236}">
                  <a16:creationId xmlns:a16="http://schemas.microsoft.com/office/drawing/2014/main" id="{E4F17059-ABCC-4064-83B5-854B8B916792}"/>
                </a:ext>
              </a:extLst>
            </p:cNvPr>
            <p:cNvSpPr txBox="1"/>
            <p:nvPr/>
          </p:nvSpPr>
          <p:spPr>
            <a:xfrm>
              <a:off x="25400" y="488009"/>
              <a:ext cx="4646662" cy="1943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algn="l" defTabSz="457200">
                <a:defRPr sz="4500">
                  <a:solidFill>
                    <a:srgbClr val="193ACD"/>
                  </a:solidFill>
                  <a:latin typeface="Georgia"/>
                  <a:ea typeface="Georgia"/>
                  <a:cs typeface="Georgia"/>
                  <a:sym typeface="Georgia"/>
                </a:defRPr>
              </a:lvl1pPr>
            </a:lstStyle>
            <a:p>
              <a:r>
                <a:t>Moving from simple tasks to a ‘generalist’ AI.</a:t>
              </a:r>
            </a:p>
          </p:txBody>
        </p:sp>
      </p:grpSp>
      <p:sp>
        <p:nvSpPr>
          <p:cNvPr id="7" name="Text">
            <a:extLst>
              <a:ext uri="{FF2B5EF4-FFF2-40B4-BE49-F238E27FC236}">
                <a16:creationId xmlns:a16="http://schemas.microsoft.com/office/drawing/2014/main" id="{521D01FE-4539-48D7-950F-DD13987F8171}"/>
              </a:ext>
            </a:extLst>
          </p:cNvPr>
          <p:cNvSpPr txBox="1"/>
          <p:nvPr/>
        </p:nvSpPr>
        <p:spPr>
          <a:xfrm>
            <a:off x="6096000" y="9270999"/>
            <a:ext cx="762000" cy="269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>
            <a:spAutoFit/>
          </a:bodyPr>
          <a:lstStyle/>
          <a:p>
            <a:pPr>
              <a:defRPr sz="1200">
                <a:solidFill>
                  <a:srgbClr val="535353"/>
                </a:solidFill>
                <a:latin typeface="Georgia"/>
                <a:ea typeface="Georgia"/>
                <a:cs typeface="Georgia"/>
                <a:sym typeface="Georgia"/>
              </a:defRPr>
            </a:pPr>
            <a:fld id="{86CB4B4D-7CA3-9044-876B-883B54F8677D}" type="slidenum">
              <a:t>22</a:t>
            </a:fld>
            <a:r>
              <a:t>￼</a:t>
            </a:r>
          </a:p>
        </p:txBody>
      </p:sp>
      <p:grpSp>
        <p:nvGrpSpPr>
          <p:cNvPr id="8" name="Group">
            <a:extLst>
              <a:ext uri="{FF2B5EF4-FFF2-40B4-BE49-F238E27FC236}">
                <a16:creationId xmlns:a16="http://schemas.microsoft.com/office/drawing/2014/main" id="{7302839F-F25C-4819-B211-09F845792400}"/>
              </a:ext>
            </a:extLst>
          </p:cNvPr>
          <p:cNvGrpSpPr/>
          <p:nvPr/>
        </p:nvGrpSpPr>
        <p:grpSpPr>
          <a:xfrm>
            <a:off x="6022642" y="1866701"/>
            <a:ext cx="5982988" cy="5982099"/>
            <a:chOff x="0" y="0"/>
            <a:chExt cx="5982986" cy="5982097"/>
          </a:xfrm>
        </p:grpSpPr>
        <p:sp>
          <p:nvSpPr>
            <p:cNvPr id="9" name="Oval">
              <a:extLst>
                <a:ext uri="{FF2B5EF4-FFF2-40B4-BE49-F238E27FC236}">
                  <a16:creationId xmlns:a16="http://schemas.microsoft.com/office/drawing/2014/main" id="{639A1962-CCF2-4132-8B4C-E37ED3C10BC5}"/>
                </a:ext>
              </a:extLst>
            </p:cNvPr>
            <p:cNvSpPr/>
            <p:nvPr/>
          </p:nvSpPr>
          <p:spPr>
            <a:xfrm>
              <a:off x="0" y="0"/>
              <a:ext cx="5982986" cy="5982097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rgbClr val="193ACD"/>
              </a:solidFill>
              <a:prstDash val="solid"/>
              <a:bevel/>
            </a:ln>
            <a:effectLst/>
          </p:spPr>
          <p:txBody>
            <a:bodyPr wrap="square" lIns="71157" tIns="71157" rIns="71157" bIns="71157" numCol="1" anchor="ctr">
              <a:noAutofit/>
            </a:bodyPr>
            <a:lstStyle/>
            <a:p>
              <a:pPr defTabSz="824752">
                <a:defRPr sz="5600"/>
              </a:pPr>
              <a:endParaRPr/>
            </a:p>
          </p:txBody>
        </p:sp>
        <p:sp>
          <p:nvSpPr>
            <p:cNvPr id="10" name="Oval">
              <a:extLst>
                <a:ext uri="{FF2B5EF4-FFF2-40B4-BE49-F238E27FC236}">
                  <a16:creationId xmlns:a16="http://schemas.microsoft.com/office/drawing/2014/main" id="{D34B81DC-0BC4-4D77-8F08-9BDF4B2AD64E}"/>
                </a:ext>
              </a:extLst>
            </p:cNvPr>
            <p:cNvSpPr/>
            <p:nvPr/>
          </p:nvSpPr>
          <p:spPr>
            <a:xfrm>
              <a:off x="1060900" y="2121485"/>
              <a:ext cx="3861186" cy="3860611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rgbClr val="EA4834"/>
              </a:solidFill>
              <a:prstDash val="sysDash"/>
              <a:bevel/>
            </a:ln>
            <a:effectLst/>
          </p:spPr>
          <p:txBody>
            <a:bodyPr wrap="square" lIns="71157" tIns="71157" rIns="71157" bIns="71157" numCol="1" anchor="ctr">
              <a:noAutofit/>
            </a:bodyPr>
            <a:lstStyle/>
            <a:p>
              <a:pPr defTabSz="824752">
                <a:defRPr sz="5600"/>
              </a:pPr>
              <a:endParaRPr/>
            </a:p>
          </p:txBody>
        </p:sp>
        <p:sp>
          <p:nvSpPr>
            <p:cNvPr id="11" name="Oval">
              <a:extLst>
                <a:ext uri="{FF2B5EF4-FFF2-40B4-BE49-F238E27FC236}">
                  <a16:creationId xmlns:a16="http://schemas.microsoft.com/office/drawing/2014/main" id="{4D2E42F1-38C6-4A19-99DC-C011C906C09D}"/>
                </a:ext>
              </a:extLst>
            </p:cNvPr>
            <p:cNvSpPr/>
            <p:nvPr/>
          </p:nvSpPr>
          <p:spPr>
            <a:xfrm>
              <a:off x="1887929" y="3775296"/>
              <a:ext cx="2207128" cy="2206800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rgbClr val="EA4834"/>
              </a:solidFill>
              <a:prstDash val="solid"/>
              <a:bevel/>
            </a:ln>
            <a:effectLst/>
          </p:spPr>
          <p:txBody>
            <a:bodyPr wrap="square" lIns="71157" tIns="71157" rIns="71157" bIns="71157" numCol="1" anchor="ctr">
              <a:noAutofit/>
            </a:bodyPr>
            <a:lstStyle/>
            <a:p>
              <a:pPr defTabSz="824752">
                <a:defRPr sz="5600"/>
              </a:pPr>
              <a:endParaRPr/>
            </a:p>
          </p:txBody>
        </p:sp>
        <p:sp>
          <p:nvSpPr>
            <p:cNvPr id="12" name="GENERALIST AI Your mum.">
              <a:extLst>
                <a:ext uri="{FF2B5EF4-FFF2-40B4-BE49-F238E27FC236}">
                  <a16:creationId xmlns:a16="http://schemas.microsoft.com/office/drawing/2014/main" id="{AEE12197-A946-4EFE-B0E5-9E937AFD2138}"/>
                </a:ext>
              </a:extLst>
            </p:cNvPr>
            <p:cNvSpPr txBox="1"/>
            <p:nvPr/>
          </p:nvSpPr>
          <p:spPr>
            <a:xfrm>
              <a:off x="1370363" y="446808"/>
              <a:ext cx="3231478" cy="13578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71157" tIns="71157" rIns="71157" bIns="71157" numCol="1" anchor="ctr">
              <a:noAutofit/>
            </a:bodyPr>
            <a:lstStyle/>
            <a:p>
              <a:pPr defTabSz="824752">
                <a:defRPr sz="1800" b="1">
                  <a:solidFill>
                    <a:srgbClr val="193ACD"/>
                  </a:solidFill>
                  <a:latin typeface="+mj-lt"/>
                  <a:ea typeface="+mj-ea"/>
                  <a:cs typeface="+mj-cs"/>
                  <a:sym typeface="Helvetica"/>
                </a:defRPr>
              </a:pPr>
              <a:r>
                <a:t>GENERALIST AI</a:t>
              </a:r>
              <a:br>
                <a:rPr b="0">
                  <a:latin typeface="Georgia"/>
                  <a:ea typeface="Georgia"/>
                  <a:cs typeface="Georgia"/>
                  <a:sym typeface="Georgia"/>
                </a:rPr>
              </a:br>
              <a:r>
                <a:rPr b="0">
                  <a:latin typeface="Georgia"/>
                  <a:ea typeface="Georgia"/>
                  <a:cs typeface="Georgia"/>
                  <a:sym typeface="Georgia"/>
                </a:rPr>
                <a:t>Your mum.</a:t>
              </a:r>
            </a:p>
          </p:txBody>
        </p:sp>
        <p:sp>
          <p:nvSpPr>
            <p:cNvPr id="14" name="TASK Book an Uber.">
              <a:extLst>
                <a:ext uri="{FF2B5EF4-FFF2-40B4-BE49-F238E27FC236}">
                  <a16:creationId xmlns:a16="http://schemas.microsoft.com/office/drawing/2014/main" id="{1460301B-36A0-4969-A49C-D82DE61B5304}"/>
                </a:ext>
              </a:extLst>
            </p:cNvPr>
            <p:cNvSpPr txBox="1"/>
            <p:nvPr/>
          </p:nvSpPr>
          <p:spPr>
            <a:xfrm>
              <a:off x="1938129" y="4516696"/>
              <a:ext cx="2106728" cy="7861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71157" tIns="71157" rIns="71157" bIns="71157" numCol="1" anchor="ctr">
              <a:noAutofit/>
            </a:bodyPr>
            <a:lstStyle/>
            <a:p>
              <a:pPr defTabSz="824752">
                <a:defRPr sz="1800" b="1">
                  <a:solidFill>
                    <a:srgbClr val="EA4834"/>
                  </a:solidFill>
                  <a:latin typeface="+mj-lt"/>
                  <a:ea typeface="+mj-ea"/>
                  <a:cs typeface="+mj-cs"/>
                  <a:sym typeface="Helvetica"/>
                </a:defRPr>
              </a:pPr>
              <a:r>
                <a:rPr dirty="0"/>
                <a:t>TASK</a:t>
              </a:r>
              <a:br>
                <a:rPr dirty="0"/>
              </a:br>
              <a:r>
                <a:rPr b="0" dirty="0">
                  <a:latin typeface="Georgia"/>
                  <a:ea typeface="Georgia"/>
                  <a:cs typeface="Georgia"/>
                  <a:sym typeface="Georgia"/>
                </a:rPr>
                <a:t>Book an Uber.</a:t>
              </a:r>
            </a:p>
          </p:txBody>
        </p:sp>
      </p:grpSp>
      <p:sp>
        <p:nvSpPr>
          <p:cNvPr id="15" name="Artificial Intelligence">
            <a:extLst>
              <a:ext uri="{FF2B5EF4-FFF2-40B4-BE49-F238E27FC236}">
                <a16:creationId xmlns:a16="http://schemas.microsoft.com/office/drawing/2014/main" id="{60C3625B-7E3B-46A7-AB89-C5F2128E29C3}"/>
              </a:ext>
            </a:extLst>
          </p:cNvPr>
          <p:cNvSpPr txBox="1"/>
          <p:nvPr/>
        </p:nvSpPr>
        <p:spPr>
          <a:xfrm>
            <a:off x="1270000" y="757252"/>
            <a:ext cx="1937229" cy="5326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403" tIns="50403" rIns="50403" bIns="50403" anchor="ctr">
            <a:spAutoFit/>
          </a:bodyPr>
          <a:lstStyle>
            <a:lvl1pPr algn="l">
              <a:defRPr sz="2800" b="1">
                <a:solidFill>
                  <a:srgbClr val="193ACD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lang="en-AU" dirty="0"/>
              <a:t>Why Now?</a:t>
            </a:r>
            <a:endParaRPr dirty="0"/>
          </a:p>
        </p:txBody>
      </p:sp>
      <p:sp>
        <p:nvSpPr>
          <p:cNvPr id="16" name="TASK Book an Uber.">
            <a:extLst>
              <a:ext uri="{FF2B5EF4-FFF2-40B4-BE49-F238E27FC236}">
                <a16:creationId xmlns:a16="http://schemas.microsoft.com/office/drawing/2014/main" id="{7466D31D-E2C1-4DF9-9E8A-3EFD135922C9}"/>
              </a:ext>
            </a:extLst>
          </p:cNvPr>
          <p:cNvSpPr txBox="1"/>
          <p:nvPr/>
        </p:nvSpPr>
        <p:spPr>
          <a:xfrm>
            <a:off x="7950333" y="4464688"/>
            <a:ext cx="2106729" cy="7861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1157" tIns="71157" rIns="71157" bIns="71157" numCol="1" anchor="ctr">
            <a:noAutofit/>
          </a:bodyPr>
          <a:lstStyle/>
          <a:p>
            <a:pPr defTabSz="824752">
              <a:defRPr sz="1800" b="1">
                <a:solidFill>
                  <a:srgbClr val="EA4834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 lang="en-AU" dirty="0"/>
              <a:t>SPECIALIST</a:t>
            </a:r>
            <a:br>
              <a:rPr dirty="0"/>
            </a:br>
            <a:r>
              <a:rPr lang="en-AU" b="0" dirty="0">
                <a:latin typeface="Georgia"/>
                <a:ea typeface="Georgia"/>
                <a:cs typeface="Georgia"/>
                <a:sym typeface="Georgia"/>
              </a:rPr>
              <a:t>Drive </a:t>
            </a:r>
            <a:r>
              <a:rPr b="0" dirty="0">
                <a:latin typeface="Georgia"/>
                <a:ea typeface="Georgia"/>
                <a:cs typeface="Georgia"/>
                <a:sym typeface="Georgia"/>
              </a:rPr>
              <a:t>an Uber.</a:t>
            </a:r>
          </a:p>
        </p:txBody>
      </p:sp>
    </p:spTree>
    <p:extLst>
      <p:ext uri="{BB962C8B-B14F-4D97-AF65-F5344CB8AC3E}">
        <p14:creationId xmlns:p14="http://schemas.microsoft.com/office/powerpoint/2010/main" val="3915700958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84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Trends…"/>
          <p:cNvSpPr txBox="1"/>
          <p:nvPr/>
        </p:nvSpPr>
        <p:spPr>
          <a:xfrm>
            <a:off x="1905000" y="3861196"/>
            <a:ext cx="7891819" cy="20100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403" tIns="50403" rIns="50403" bIns="50403">
            <a:spAutoFit/>
          </a:bodyPr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>
                <a:solidFill>
                  <a:srgbClr val="FCD442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 kumimoji="0" lang="en-AU" sz="4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/>
                <a:cs typeface="Helvetica"/>
                <a:sym typeface="Helvetica"/>
              </a:rPr>
              <a:t>OPPORTUNITIES</a:t>
            </a:r>
            <a:endParaRPr kumimoji="0" sz="44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/>
            </a:pPr>
            <a:r>
              <a:rPr kumimoji="0" lang="en-AU" sz="3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/>
                <a:ea typeface="Georgia"/>
                <a:cs typeface="Georgia"/>
                <a:sym typeface="Georgia"/>
              </a:rPr>
              <a:t>So what does this mean for </a:t>
            </a:r>
          </a:p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/>
            </a:pPr>
            <a:r>
              <a:rPr kumimoji="0" lang="en-AU" sz="3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/>
                <a:ea typeface="Georgia"/>
                <a:cs typeface="Georgia"/>
                <a:sym typeface="Georgia"/>
              </a:rPr>
              <a:t>my customers/my team/me?</a:t>
            </a:r>
            <a:endParaRPr kumimoji="0" sz="3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78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4965700" y="9270999"/>
            <a:ext cx="3022600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 algn="ctr">
              <a:defRPr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/>
                <a:sym typeface="Georgia"/>
              </a:rPr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sym typeface="Georgia"/>
            </a:endParaRPr>
          </a:p>
        </p:txBody>
      </p:sp>
      <p:sp>
        <p:nvSpPr>
          <p:cNvPr id="279" name="Line"/>
          <p:cNvSpPr/>
          <p:nvPr/>
        </p:nvSpPr>
        <p:spPr>
          <a:xfrm>
            <a:off x="1907486" y="4670237"/>
            <a:ext cx="6272872" cy="1"/>
          </a:xfrm>
          <a:prstGeom prst="line">
            <a:avLst/>
          </a:prstGeom>
          <a:ln w="25400">
            <a:solidFill>
              <a:srgbClr val="FCD442"/>
            </a:solidFill>
            <a:bevel/>
          </a:ln>
        </p:spPr>
        <p:txBody>
          <a:bodyPr lIns="45718" tIns="45718" rIns="45718" bIns="45718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274471016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Encourage &amp; Reward"/>
          <p:cNvSpPr txBox="1"/>
          <p:nvPr/>
        </p:nvSpPr>
        <p:spPr>
          <a:xfrm>
            <a:off x="1277975" y="754215"/>
            <a:ext cx="4155670" cy="5326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403" tIns="50403" rIns="50403" bIns="50403" anchor="ctr">
            <a:spAutoFit/>
          </a:bodyPr>
          <a:lstStyle>
            <a:lvl1pPr algn="l">
              <a:defRPr sz="2800" b="1">
                <a:solidFill>
                  <a:srgbClr val="193ACD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marL="0" marR="0" lvl="0" indent="0" algn="l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800" b="1" i="0" u="none" strike="noStrike" kern="0" cap="none" spc="0" normalizeH="0" baseline="0" noProof="0" dirty="0">
                <a:ln>
                  <a:noFill/>
                </a:ln>
                <a:solidFill>
                  <a:srgbClr val="193ACD"/>
                </a:solidFill>
                <a:effectLst/>
                <a:uLnTx/>
                <a:uFillTx/>
                <a:latin typeface="Helvetica"/>
                <a:cs typeface="Helvetica"/>
                <a:sym typeface="Helvetica"/>
              </a:rPr>
              <a:t>Opportunities</a:t>
            </a:r>
          </a:p>
        </p:txBody>
      </p:sp>
      <p:sp>
        <p:nvSpPr>
          <p:cNvPr id="255" name="Text"/>
          <p:cNvSpPr txBox="1"/>
          <p:nvPr/>
        </p:nvSpPr>
        <p:spPr>
          <a:xfrm>
            <a:off x="1142511" y="4593174"/>
            <a:ext cx="236042" cy="6850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403" tIns="50403" rIns="50403" bIns="50403" anchor="ctr">
            <a:spAutoFit/>
          </a:bodyPr>
          <a:lstStyle>
            <a:lvl1pPr algn="l" defTabSz="457200">
              <a:defRPr>
                <a:solidFill>
                  <a:srgbClr val="EC6151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1"/>
            </a:pPr>
            <a:r>
              <a:rPr kumimoji="0" sz="4000" b="0" i="0" u="none" strike="noStrike" kern="0" cap="none" spc="0" normalizeH="0" baseline="0" noProof="0">
                <a:ln>
                  <a:noFill/>
                </a:ln>
                <a:solidFill>
                  <a:srgbClr val="EC6151"/>
                </a:solidFill>
                <a:effectLst/>
                <a:uLnTx/>
                <a:uFillTx/>
                <a:latin typeface="Georgia"/>
                <a:sym typeface="Georgia"/>
              </a:rPr>
              <a:t> </a:t>
            </a:r>
          </a:p>
        </p:txBody>
      </p:sp>
      <p:sp>
        <p:nvSpPr>
          <p:cNvPr id="258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6096000" y="9270999"/>
            <a:ext cx="762000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 algn="ctr">
              <a:defRPr>
                <a:solidFill>
                  <a:srgbClr val="535353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200" b="0" i="0" u="none" strike="noStrike" kern="0" cap="none" spc="0" normalizeH="0" baseline="0" noProof="0">
                <a:ln>
                  <a:noFill/>
                </a:ln>
                <a:solidFill>
                  <a:srgbClr val="535353"/>
                </a:solidFill>
                <a:effectLst/>
                <a:uLnTx/>
                <a:uFillTx/>
                <a:latin typeface="Georgia"/>
                <a:sym typeface="Georgia"/>
              </a:rPr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535353"/>
              </a:solidFill>
              <a:effectLst/>
              <a:uLnTx/>
              <a:uFillTx/>
              <a:latin typeface="Georgia"/>
              <a:sym typeface="Georgia"/>
            </a:endParaRPr>
          </a:p>
        </p:txBody>
      </p:sp>
      <p:sp>
        <p:nvSpPr>
          <p:cNvPr id="261" name="HUMAN-AI HEALTH BOT"/>
          <p:cNvSpPr txBox="1"/>
          <p:nvPr/>
        </p:nvSpPr>
        <p:spPr>
          <a:xfrm>
            <a:off x="1270000" y="3158443"/>
            <a:ext cx="1869903" cy="3172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403" tIns="50403" rIns="50403" bIns="50403" anchor="ctr">
            <a:spAutoFit/>
          </a:bodyPr>
          <a:lstStyle>
            <a:lvl1pPr algn="l">
              <a:defRPr sz="1400" b="1">
                <a:solidFill>
                  <a:srgbClr val="193ACD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marL="0" marR="0" lvl="0" indent="0" algn="l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400" b="1" i="0" u="none" strike="noStrike" kern="0" cap="none" spc="0" normalizeH="0" baseline="0" noProof="0" dirty="0">
                <a:ln>
                  <a:noFill/>
                </a:ln>
                <a:solidFill>
                  <a:srgbClr val="193ACD"/>
                </a:solidFill>
                <a:effectLst/>
                <a:uLnTx/>
                <a:uFillTx/>
                <a:latin typeface="Helvetica"/>
                <a:cs typeface="Helvetica"/>
                <a:sym typeface="Helvetica"/>
              </a:rPr>
              <a:t>CAPTIVE AUDIENCE</a:t>
            </a:r>
            <a:endParaRPr kumimoji="0" sz="1400" b="1" i="0" u="none" strike="noStrike" kern="0" cap="none" spc="0" normalizeH="0" baseline="0" noProof="0" dirty="0">
              <a:ln>
                <a:noFill/>
              </a:ln>
              <a:solidFill>
                <a:srgbClr val="193ACD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262" name="Line"/>
          <p:cNvSpPr/>
          <p:nvPr/>
        </p:nvSpPr>
        <p:spPr>
          <a:xfrm>
            <a:off x="1269108" y="3519862"/>
            <a:ext cx="3435829" cy="1"/>
          </a:xfrm>
          <a:prstGeom prst="line">
            <a:avLst/>
          </a:prstGeom>
          <a:ln w="25400">
            <a:solidFill>
              <a:srgbClr val="193ACD"/>
            </a:solidFill>
            <a:bevel/>
          </a:ln>
        </p:spPr>
        <p:txBody>
          <a:bodyPr lIns="45718" tIns="45718" rIns="45718" bIns="45718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pic>
        <p:nvPicPr>
          <p:cNvPr id="17410" name="Picture 2" descr="ARTICLE_02_Image_03">
            <a:extLst>
              <a:ext uri="{FF2B5EF4-FFF2-40B4-BE49-F238E27FC236}">
                <a16:creationId xmlns:a16="http://schemas.microsoft.com/office/drawing/2014/main" id="{520AD2BB-1798-40BE-9FC5-6F95B8BA40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091" y="3949810"/>
            <a:ext cx="11259817" cy="4142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3768956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Encourage &amp; Reward"/>
          <p:cNvSpPr txBox="1"/>
          <p:nvPr/>
        </p:nvSpPr>
        <p:spPr>
          <a:xfrm>
            <a:off x="1277975" y="754215"/>
            <a:ext cx="4155670" cy="5326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403" tIns="50403" rIns="50403" bIns="50403" anchor="ctr">
            <a:spAutoFit/>
          </a:bodyPr>
          <a:lstStyle>
            <a:lvl1pPr algn="l">
              <a:defRPr sz="2800" b="1">
                <a:solidFill>
                  <a:srgbClr val="193ACD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marL="0" marR="0" lvl="0" indent="0" algn="l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800" b="1" i="0" u="none" strike="noStrike" kern="0" cap="none" spc="0" normalizeH="0" baseline="0" noProof="0" dirty="0">
                <a:ln>
                  <a:noFill/>
                </a:ln>
                <a:solidFill>
                  <a:srgbClr val="193ACD"/>
                </a:solidFill>
                <a:effectLst/>
                <a:uLnTx/>
                <a:uFillTx/>
                <a:latin typeface="Helvetica"/>
                <a:cs typeface="Helvetica"/>
                <a:sym typeface="Helvetica"/>
              </a:rPr>
              <a:t>Opportunities</a:t>
            </a:r>
          </a:p>
        </p:txBody>
      </p:sp>
      <p:sp>
        <p:nvSpPr>
          <p:cNvPr id="255" name="Text"/>
          <p:cNvSpPr txBox="1"/>
          <p:nvPr/>
        </p:nvSpPr>
        <p:spPr>
          <a:xfrm>
            <a:off x="1142511" y="4593174"/>
            <a:ext cx="236042" cy="6850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403" tIns="50403" rIns="50403" bIns="50403" anchor="ctr">
            <a:spAutoFit/>
          </a:bodyPr>
          <a:lstStyle>
            <a:lvl1pPr algn="l" defTabSz="457200">
              <a:defRPr>
                <a:solidFill>
                  <a:srgbClr val="EC6151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1"/>
            </a:pPr>
            <a:r>
              <a:rPr kumimoji="0" sz="4000" b="0" i="0" u="none" strike="noStrike" kern="0" cap="none" spc="0" normalizeH="0" baseline="0" noProof="0">
                <a:ln>
                  <a:noFill/>
                </a:ln>
                <a:solidFill>
                  <a:srgbClr val="EC6151"/>
                </a:solidFill>
                <a:effectLst/>
                <a:uLnTx/>
                <a:uFillTx/>
                <a:latin typeface="Georgia"/>
                <a:sym typeface="Georgia"/>
              </a:rPr>
              <a:t> </a:t>
            </a:r>
          </a:p>
        </p:txBody>
      </p:sp>
      <p:sp>
        <p:nvSpPr>
          <p:cNvPr id="258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6096000" y="9270999"/>
            <a:ext cx="762000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 algn="ctr">
              <a:defRPr>
                <a:solidFill>
                  <a:srgbClr val="535353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200" b="0" i="0" u="none" strike="noStrike" kern="0" cap="none" spc="0" normalizeH="0" baseline="0" noProof="0">
                <a:ln>
                  <a:noFill/>
                </a:ln>
                <a:solidFill>
                  <a:srgbClr val="535353"/>
                </a:solidFill>
                <a:effectLst/>
                <a:uLnTx/>
                <a:uFillTx/>
                <a:latin typeface="Georgia"/>
                <a:sym typeface="Georgia"/>
              </a:rPr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535353"/>
              </a:solidFill>
              <a:effectLst/>
              <a:uLnTx/>
              <a:uFillTx/>
              <a:latin typeface="Georgia"/>
              <a:sym typeface="Georgia"/>
            </a:endParaRPr>
          </a:p>
        </p:txBody>
      </p:sp>
      <p:sp>
        <p:nvSpPr>
          <p:cNvPr id="261" name="HUMAN-AI HEALTH BOT"/>
          <p:cNvSpPr txBox="1"/>
          <p:nvPr/>
        </p:nvSpPr>
        <p:spPr>
          <a:xfrm>
            <a:off x="1270000" y="3158443"/>
            <a:ext cx="2926282" cy="3172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403" tIns="50403" rIns="50403" bIns="50403" anchor="ctr">
            <a:spAutoFit/>
          </a:bodyPr>
          <a:lstStyle>
            <a:lvl1pPr algn="l">
              <a:defRPr sz="1400" b="1">
                <a:solidFill>
                  <a:srgbClr val="193ACD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marL="0" marR="0" lvl="0" indent="0" algn="l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400" b="1" i="0" u="none" strike="noStrike" kern="0" cap="none" spc="0" normalizeH="0" baseline="0" noProof="0" dirty="0">
                <a:ln>
                  <a:noFill/>
                </a:ln>
                <a:solidFill>
                  <a:srgbClr val="193ACD"/>
                </a:solidFill>
                <a:effectLst/>
                <a:uLnTx/>
                <a:uFillTx/>
                <a:latin typeface="Helvetica"/>
                <a:cs typeface="Helvetica"/>
                <a:sym typeface="Helvetica"/>
              </a:rPr>
              <a:t>THE REAL CAPTIVE AUDIENCE?</a:t>
            </a:r>
            <a:endParaRPr kumimoji="0" sz="1400" b="1" i="0" u="none" strike="noStrike" kern="0" cap="none" spc="0" normalizeH="0" baseline="0" noProof="0" dirty="0">
              <a:ln>
                <a:noFill/>
              </a:ln>
              <a:solidFill>
                <a:srgbClr val="193ACD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262" name="Line"/>
          <p:cNvSpPr/>
          <p:nvPr/>
        </p:nvSpPr>
        <p:spPr>
          <a:xfrm>
            <a:off x="1269108" y="3519862"/>
            <a:ext cx="3435829" cy="1"/>
          </a:xfrm>
          <a:prstGeom prst="line">
            <a:avLst/>
          </a:prstGeom>
          <a:ln w="25400">
            <a:solidFill>
              <a:srgbClr val="193ACD"/>
            </a:solidFill>
            <a:bevel/>
          </a:ln>
        </p:spPr>
        <p:txBody>
          <a:bodyPr lIns="45718" tIns="45718" rIns="45718" bIns="45718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pic>
        <p:nvPicPr>
          <p:cNvPr id="10242" name="Picture 2" descr="ARTICLE_02_Image_02">
            <a:extLst>
              <a:ext uri="{FF2B5EF4-FFF2-40B4-BE49-F238E27FC236}">
                <a16:creationId xmlns:a16="http://schemas.microsoft.com/office/drawing/2014/main" id="{C07D2C27-7461-44AF-B4EB-DAB5C13565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6500" y="4087596"/>
            <a:ext cx="8001000" cy="2943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658867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Encourage &amp; Reward"/>
          <p:cNvSpPr txBox="1"/>
          <p:nvPr/>
        </p:nvSpPr>
        <p:spPr>
          <a:xfrm>
            <a:off x="1277975" y="754215"/>
            <a:ext cx="4155670" cy="5326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403" tIns="50403" rIns="50403" bIns="50403" anchor="ctr">
            <a:spAutoFit/>
          </a:bodyPr>
          <a:lstStyle>
            <a:lvl1pPr algn="l">
              <a:defRPr sz="2800" b="1">
                <a:solidFill>
                  <a:srgbClr val="193ACD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lang="en-AU" dirty="0"/>
              <a:t>Opportunities</a:t>
            </a:r>
          </a:p>
        </p:txBody>
      </p:sp>
      <p:sp>
        <p:nvSpPr>
          <p:cNvPr id="255" name="Text"/>
          <p:cNvSpPr txBox="1"/>
          <p:nvPr/>
        </p:nvSpPr>
        <p:spPr>
          <a:xfrm>
            <a:off x="1142511" y="4593174"/>
            <a:ext cx="236042" cy="6850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403" tIns="50403" rIns="50403" bIns="50403" anchor="ctr">
            <a:spAutoFit/>
          </a:bodyPr>
          <a:lstStyle>
            <a:lvl1pPr algn="l" defTabSz="457200">
              <a:defRPr>
                <a:solidFill>
                  <a:srgbClr val="EC6151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1"/>
            </a:pPr>
            <a:r>
              <a:rPr kumimoji="0" sz="4000" b="0" i="0" u="none" strike="noStrike" kern="0" cap="none" spc="0" normalizeH="0" baseline="0" noProof="0">
                <a:ln>
                  <a:noFill/>
                </a:ln>
                <a:solidFill>
                  <a:srgbClr val="EC6151"/>
                </a:solidFill>
                <a:effectLst/>
                <a:uLnTx/>
                <a:uFillTx/>
                <a:latin typeface="Georgia"/>
                <a:sym typeface="Georgia"/>
              </a:rPr>
              <a:t> </a:t>
            </a:r>
          </a:p>
        </p:txBody>
      </p:sp>
      <p:sp>
        <p:nvSpPr>
          <p:cNvPr id="258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6096000" y="9270999"/>
            <a:ext cx="762000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 algn="ctr">
              <a:defRPr>
                <a:solidFill>
                  <a:srgbClr val="535353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200" b="0" i="0" u="none" strike="noStrike" kern="0" cap="none" spc="0" normalizeH="0" baseline="0" noProof="0">
                <a:ln>
                  <a:noFill/>
                </a:ln>
                <a:solidFill>
                  <a:srgbClr val="535353"/>
                </a:solidFill>
                <a:effectLst/>
                <a:uLnTx/>
                <a:uFillTx/>
                <a:latin typeface="Georgia"/>
                <a:sym typeface="Georgia"/>
              </a:rPr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535353"/>
              </a:solidFill>
              <a:effectLst/>
              <a:uLnTx/>
              <a:uFillTx/>
              <a:latin typeface="Georgia"/>
              <a:sym typeface="Georgia"/>
            </a:endParaRPr>
          </a:p>
        </p:txBody>
      </p:sp>
      <p:sp>
        <p:nvSpPr>
          <p:cNvPr id="260" name="Encourage and reward healthy lifestyles: discounts on premiums &amp; health services."/>
          <p:cNvSpPr txBox="1"/>
          <p:nvPr/>
        </p:nvSpPr>
        <p:spPr>
          <a:xfrm>
            <a:off x="1277587" y="3606800"/>
            <a:ext cx="4348278" cy="38779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r>
              <a:rPr lang="en-AU" sz="3600" dirty="0">
                <a:solidFill>
                  <a:srgbClr val="193ACD"/>
                </a:solidFill>
                <a:latin typeface="Georgia"/>
                <a:sym typeface="Georgia"/>
              </a:rPr>
              <a:t>Simple/Tedious/Repetitive Tasks</a:t>
            </a:r>
          </a:p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endParaRPr lang="en-AU" sz="3600" dirty="0">
              <a:solidFill>
                <a:srgbClr val="193ACD"/>
              </a:solidFill>
              <a:latin typeface="Georgia"/>
              <a:sym typeface="Georgia"/>
            </a:endParaRPr>
          </a:p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r>
              <a:rPr lang="en-AU" sz="3600" dirty="0">
                <a:solidFill>
                  <a:srgbClr val="193ACD"/>
                </a:solidFill>
                <a:latin typeface="Georgia"/>
                <a:sym typeface="Georgia"/>
              </a:rPr>
              <a:t>Use for Internal Systems</a:t>
            </a:r>
          </a:p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endParaRPr lang="en-AU" sz="3600" dirty="0">
              <a:solidFill>
                <a:srgbClr val="193ACD"/>
              </a:solidFill>
              <a:latin typeface="Georgia"/>
              <a:sym typeface="Georgia"/>
            </a:endParaRPr>
          </a:p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endParaRPr lang="en-AU" sz="3600" dirty="0">
              <a:solidFill>
                <a:srgbClr val="193ACD"/>
              </a:solidFill>
              <a:latin typeface="Georgia"/>
              <a:sym typeface="Georgia"/>
            </a:endParaRPr>
          </a:p>
        </p:txBody>
      </p:sp>
      <p:sp>
        <p:nvSpPr>
          <p:cNvPr id="261" name="HUMAN-AI HEALTH BOT"/>
          <p:cNvSpPr txBox="1"/>
          <p:nvPr/>
        </p:nvSpPr>
        <p:spPr>
          <a:xfrm>
            <a:off x="1270000" y="3158443"/>
            <a:ext cx="2685831" cy="3172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403" tIns="50403" rIns="50403" bIns="50403" anchor="ctr">
            <a:spAutoFit/>
          </a:bodyPr>
          <a:lstStyle>
            <a:lvl1pPr algn="l">
              <a:defRPr sz="1400" b="1">
                <a:solidFill>
                  <a:srgbClr val="193ACD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lang="en-AU" dirty="0"/>
              <a:t>AUTOMATION SAVES MONEY</a:t>
            </a:r>
          </a:p>
        </p:txBody>
      </p:sp>
      <p:sp>
        <p:nvSpPr>
          <p:cNvPr id="262" name="Line"/>
          <p:cNvSpPr/>
          <p:nvPr/>
        </p:nvSpPr>
        <p:spPr>
          <a:xfrm>
            <a:off x="1269108" y="3519862"/>
            <a:ext cx="3435829" cy="1"/>
          </a:xfrm>
          <a:prstGeom prst="line">
            <a:avLst/>
          </a:prstGeom>
          <a:ln w="25400">
            <a:solidFill>
              <a:srgbClr val="193ACD"/>
            </a:solidFill>
            <a:bevel/>
          </a:ln>
        </p:spPr>
        <p:txBody>
          <a:bodyPr lIns="45718" tIns="45718" rIns="45718" bIns="45718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pic>
        <p:nvPicPr>
          <p:cNvPr id="18434" name="Picture 2" descr="Image result for chatbot saving money">
            <a:extLst>
              <a:ext uri="{FF2B5EF4-FFF2-40B4-BE49-F238E27FC236}">
                <a16:creationId xmlns:a16="http://schemas.microsoft.com/office/drawing/2014/main" id="{552EAFB1-3D2D-4FBA-8869-815A2C6FD1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6971" y="2357437"/>
            <a:ext cx="6667500" cy="5000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5345732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Encourage &amp; Reward"/>
          <p:cNvSpPr txBox="1"/>
          <p:nvPr/>
        </p:nvSpPr>
        <p:spPr>
          <a:xfrm>
            <a:off x="1277975" y="754215"/>
            <a:ext cx="4155670" cy="5326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403" tIns="50403" rIns="50403" bIns="50403" anchor="ctr">
            <a:spAutoFit/>
          </a:bodyPr>
          <a:lstStyle>
            <a:lvl1pPr algn="l">
              <a:defRPr sz="2800" b="1">
                <a:solidFill>
                  <a:srgbClr val="193ACD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lang="en-AU" dirty="0"/>
              <a:t>Opportunities</a:t>
            </a:r>
          </a:p>
        </p:txBody>
      </p:sp>
      <p:sp>
        <p:nvSpPr>
          <p:cNvPr id="255" name="Text"/>
          <p:cNvSpPr txBox="1"/>
          <p:nvPr/>
        </p:nvSpPr>
        <p:spPr>
          <a:xfrm>
            <a:off x="1142511" y="4593174"/>
            <a:ext cx="236042" cy="6850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403" tIns="50403" rIns="50403" bIns="50403" anchor="ctr">
            <a:spAutoFit/>
          </a:bodyPr>
          <a:lstStyle>
            <a:lvl1pPr algn="l" defTabSz="457200">
              <a:defRPr>
                <a:solidFill>
                  <a:srgbClr val="EC6151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1"/>
            </a:pPr>
            <a:r>
              <a:rPr kumimoji="0" sz="4000" b="0" i="0" u="none" strike="noStrike" kern="0" cap="none" spc="0" normalizeH="0" baseline="0" noProof="0">
                <a:ln>
                  <a:noFill/>
                </a:ln>
                <a:solidFill>
                  <a:srgbClr val="EC6151"/>
                </a:solidFill>
                <a:effectLst/>
                <a:uLnTx/>
                <a:uFillTx/>
                <a:latin typeface="Georgia"/>
                <a:sym typeface="Georgia"/>
              </a:rPr>
              <a:t> </a:t>
            </a:r>
          </a:p>
        </p:txBody>
      </p:sp>
      <p:sp>
        <p:nvSpPr>
          <p:cNvPr id="258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6096000" y="9270999"/>
            <a:ext cx="762000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 algn="ctr">
              <a:defRPr>
                <a:solidFill>
                  <a:srgbClr val="535353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200" b="0" i="0" u="none" strike="noStrike" kern="0" cap="none" spc="0" normalizeH="0" baseline="0" noProof="0">
                <a:ln>
                  <a:noFill/>
                </a:ln>
                <a:solidFill>
                  <a:srgbClr val="535353"/>
                </a:solidFill>
                <a:effectLst/>
                <a:uLnTx/>
                <a:uFillTx/>
                <a:latin typeface="Georgia"/>
                <a:sym typeface="Georgia"/>
              </a:rPr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535353"/>
              </a:solidFill>
              <a:effectLst/>
              <a:uLnTx/>
              <a:uFillTx/>
              <a:latin typeface="Georgia"/>
              <a:sym typeface="Georgia"/>
            </a:endParaRPr>
          </a:p>
        </p:txBody>
      </p:sp>
      <p:sp>
        <p:nvSpPr>
          <p:cNvPr id="260" name="Encourage and reward healthy lifestyles: discounts on premiums &amp; health services."/>
          <p:cNvSpPr txBox="1"/>
          <p:nvPr/>
        </p:nvSpPr>
        <p:spPr>
          <a:xfrm>
            <a:off x="1277587" y="3606800"/>
            <a:ext cx="4348278" cy="16619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endParaRPr lang="en-AU" sz="3600" dirty="0">
              <a:solidFill>
                <a:srgbClr val="193ACD"/>
              </a:solidFill>
              <a:latin typeface="Georgia"/>
              <a:sym typeface="Georgia"/>
            </a:endParaRPr>
          </a:p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endParaRPr lang="en-AU" sz="3600" dirty="0">
              <a:solidFill>
                <a:srgbClr val="193ACD"/>
              </a:solidFill>
              <a:latin typeface="Georgia"/>
              <a:sym typeface="Georgia"/>
            </a:endParaRPr>
          </a:p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endParaRPr lang="en-AU" sz="3600" dirty="0">
              <a:solidFill>
                <a:srgbClr val="193ACD"/>
              </a:solidFill>
              <a:latin typeface="Georgia"/>
              <a:sym typeface="Georgia"/>
            </a:endParaRPr>
          </a:p>
        </p:txBody>
      </p:sp>
      <p:sp>
        <p:nvSpPr>
          <p:cNvPr id="261" name="HUMAN-AI HEALTH BOT"/>
          <p:cNvSpPr txBox="1"/>
          <p:nvPr/>
        </p:nvSpPr>
        <p:spPr>
          <a:xfrm>
            <a:off x="1270000" y="3158443"/>
            <a:ext cx="1696779" cy="3172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403" tIns="50403" rIns="50403" bIns="50403" anchor="ctr">
            <a:spAutoFit/>
          </a:bodyPr>
          <a:lstStyle>
            <a:lvl1pPr algn="l">
              <a:defRPr sz="1400" b="1">
                <a:solidFill>
                  <a:srgbClr val="193ACD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lang="en-AU" dirty="0"/>
              <a:t>FAST TO DELIVER</a:t>
            </a:r>
          </a:p>
        </p:txBody>
      </p:sp>
      <p:sp>
        <p:nvSpPr>
          <p:cNvPr id="262" name="Line"/>
          <p:cNvSpPr/>
          <p:nvPr/>
        </p:nvSpPr>
        <p:spPr>
          <a:xfrm>
            <a:off x="1269108" y="3519862"/>
            <a:ext cx="3435829" cy="1"/>
          </a:xfrm>
          <a:prstGeom prst="line">
            <a:avLst/>
          </a:prstGeom>
          <a:ln w="25400">
            <a:solidFill>
              <a:srgbClr val="193ACD"/>
            </a:solidFill>
            <a:bevel/>
          </a:ln>
        </p:spPr>
        <p:txBody>
          <a:bodyPr lIns="45718" tIns="45718" rIns="45718" bIns="45718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pic>
        <p:nvPicPr>
          <p:cNvPr id="9" name="Picture 4" descr="Image result for chatfuel example screenshots">
            <a:extLst>
              <a:ext uri="{FF2B5EF4-FFF2-40B4-BE49-F238E27FC236}">
                <a16:creationId xmlns:a16="http://schemas.microsoft.com/office/drawing/2014/main" id="{92517280-6F60-40D2-8A35-CC5A7F3D8B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3165" y="1738705"/>
            <a:ext cx="7430835" cy="6238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Encourage and reward healthy lifestyles: discounts on premiums &amp; health services.">
            <a:extLst>
              <a:ext uri="{FF2B5EF4-FFF2-40B4-BE49-F238E27FC236}">
                <a16:creationId xmlns:a16="http://schemas.microsoft.com/office/drawing/2014/main" id="{2E9EC10A-BE0D-40BA-806F-D57489AC49CA}"/>
              </a:ext>
            </a:extLst>
          </p:cNvPr>
          <p:cNvSpPr txBox="1"/>
          <p:nvPr/>
        </p:nvSpPr>
        <p:spPr>
          <a:xfrm>
            <a:off x="1277587" y="3606800"/>
            <a:ext cx="4348278" cy="22159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endParaRPr lang="en-AU" sz="3600" dirty="0">
              <a:solidFill>
                <a:srgbClr val="193ACD"/>
              </a:solidFill>
              <a:latin typeface="Georgia"/>
              <a:sym typeface="Georgia"/>
            </a:endParaRPr>
          </a:p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r>
              <a:rPr lang="en-AU" sz="3600" dirty="0">
                <a:solidFill>
                  <a:srgbClr val="193ACD"/>
                </a:solidFill>
                <a:latin typeface="Georgia"/>
                <a:sym typeface="Georgia"/>
              </a:rPr>
              <a:t>SaaS providers can have bots online in minutes</a:t>
            </a:r>
          </a:p>
        </p:txBody>
      </p:sp>
    </p:spTree>
    <p:extLst>
      <p:ext uri="{BB962C8B-B14F-4D97-AF65-F5344CB8AC3E}">
        <p14:creationId xmlns:p14="http://schemas.microsoft.com/office/powerpoint/2010/main" val="1562030548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Encourage &amp; Reward"/>
          <p:cNvSpPr txBox="1"/>
          <p:nvPr/>
        </p:nvSpPr>
        <p:spPr>
          <a:xfrm>
            <a:off x="1277975" y="754215"/>
            <a:ext cx="4155670" cy="5326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403" tIns="50403" rIns="50403" bIns="50403" anchor="ctr">
            <a:spAutoFit/>
          </a:bodyPr>
          <a:lstStyle>
            <a:lvl1pPr algn="l">
              <a:defRPr sz="2800" b="1">
                <a:solidFill>
                  <a:srgbClr val="193ACD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lang="en-AU" dirty="0"/>
              <a:t>Opportunities</a:t>
            </a:r>
          </a:p>
        </p:txBody>
      </p:sp>
      <p:sp>
        <p:nvSpPr>
          <p:cNvPr id="255" name="Text"/>
          <p:cNvSpPr txBox="1"/>
          <p:nvPr/>
        </p:nvSpPr>
        <p:spPr>
          <a:xfrm>
            <a:off x="1142511" y="4593174"/>
            <a:ext cx="236042" cy="6850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403" tIns="50403" rIns="50403" bIns="50403" anchor="ctr">
            <a:spAutoFit/>
          </a:bodyPr>
          <a:lstStyle>
            <a:lvl1pPr algn="l" defTabSz="457200">
              <a:defRPr>
                <a:solidFill>
                  <a:srgbClr val="EC6151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1"/>
            </a:pPr>
            <a:r>
              <a:rPr kumimoji="0" sz="4000" b="0" i="0" u="none" strike="noStrike" kern="0" cap="none" spc="0" normalizeH="0" baseline="0" noProof="0">
                <a:ln>
                  <a:noFill/>
                </a:ln>
                <a:solidFill>
                  <a:srgbClr val="EC6151"/>
                </a:solidFill>
                <a:effectLst/>
                <a:uLnTx/>
                <a:uFillTx/>
                <a:latin typeface="Georgia"/>
                <a:sym typeface="Georgia"/>
              </a:rPr>
              <a:t> </a:t>
            </a:r>
          </a:p>
        </p:txBody>
      </p:sp>
      <p:sp>
        <p:nvSpPr>
          <p:cNvPr id="258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6096000" y="9270999"/>
            <a:ext cx="762000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 algn="ctr">
              <a:defRPr>
                <a:solidFill>
                  <a:srgbClr val="535353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200" b="0" i="0" u="none" strike="noStrike" kern="0" cap="none" spc="0" normalizeH="0" baseline="0" noProof="0">
                <a:ln>
                  <a:noFill/>
                </a:ln>
                <a:solidFill>
                  <a:srgbClr val="535353"/>
                </a:solidFill>
                <a:effectLst/>
                <a:uLnTx/>
                <a:uFillTx/>
                <a:latin typeface="Georgia"/>
                <a:sym typeface="Georgia"/>
              </a:rPr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535353"/>
              </a:solidFill>
              <a:effectLst/>
              <a:uLnTx/>
              <a:uFillTx/>
              <a:latin typeface="Georgia"/>
              <a:sym typeface="Georgia"/>
            </a:endParaRPr>
          </a:p>
        </p:txBody>
      </p:sp>
      <p:sp>
        <p:nvSpPr>
          <p:cNvPr id="260" name="Encourage and reward healthy lifestyles: discounts on premiums &amp; health services."/>
          <p:cNvSpPr txBox="1"/>
          <p:nvPr/>
        </p:nvSpPr>
        <p:spPr>
          <a:xfrm>
            <a:off x="1277587" y="3606800"/>
            <a:ext cx="4348278" cy="16619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endParaRPr lang="en-AU" sz="3600" dirty="0">
              <a:solidFill>
                <a:srgbClr val="193ACD"/>
              </a:solidFill>
              <a:latin typeface="Georgia"/>
              <a:sym typeface="Georgia"/>
            </a:endParaRPr>
          </a:p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endParaRPr lang="en-AU" sz="3600" dirty="0">
              <a:solidFill>
                <a:srgbClr val="193ACD"/>
              </a:solidFill>
              <a:latin typeface="Georgia"/>
              <a:sym typeface="Georgia"/>
            </a:endParaRPr>
          </a:p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endParaRPr lang="en-AU" sz="3600" dirty="0">
              <a:solidFill>
                <a:srgbClr val="193ACD"/>
              </a:solidFill>
              <a:latin typeface="Georgia"/>
              <a:sym typeface="Georgia"/>
            </a:endParaRPr>
          </a:p>
        </p:txBody>
      </p:sp>
      <p:sp>
        <p:nvSpPr>
          <p:cNvPr id="261" name="HUMAN-AI HEALTH BOT"/>
          <p:cNvSpPr txBox="1"/>
          <p:nvPr/>
        </p:nvSpPr>
        <p:spPr>
          <a:xfrm>
            <a:off x="1270000" y="3158443"/>
            <a:ext cx="2397291" cy="3172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403" tIns="50403" rIns="50403" bIns="50403" anchor="ctr">
            <a:spAutoFit/>
          </a:bodyPr>
          <a:lstStyle>
            <a:lvl1pPr algn="l">
              <a:defRPr sz="1400" b="1">
                <a:solidFill>
                  <a:srgbClr val="193ACD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lang="en-AU" dirty="0"/>
              <a:t>UBER-PERSONALISATION</a:t>
            </a:r>
          </a:p>
        </p:txBody>
      </p:sp>
      <p:sp>
        <p:nvSpPr>
          <p:cNvPr id="262" name="Line"/>
          <p:cNvSpPr/>
          <p:nvPr/>
        </p:nvSpPr>
        <p:spPr>
          <a:xfrm>
            <a:off x="1269108" y="3519862"/>
            <a:ext cx="3435829" cy="1"/>
          </a:xfrm>
          <a:prstGeom prst="line">
            <a:avLst/>
          </a:prstGeom>
          <a:ln w="25400">
            <a:solidFill>
              <a:srgbClr val="193ACD"/>
            </a:solidFill>
            <a:bevel/>
          </a:ln>
        </p:spPr>
        <p:txBody>
          <a:bodyPr lIns="45718" tIns="45718" rIns="45718" bIns="45718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11" name="Encourage and reward healthy lifestyles: discounts on premiums &amp; health services.">
            <a:extLst>
              <a:ext uri="{FF2B5EF4-FFF2-40B4-BE49-F238E27FC236}">
                <a16:creationId xmlns:a16="http://schemas.microsoft.com/office/drawing/2014/main" id="{2E9EC10A-BE0D-40BA-806F-D57489AC49CA}"/>
              </a:ext>
            </a:extLst>
          </p:cNvPr>
          <p:cNvSpPr txBox="1"/>
          <p:nvPr/>
        </p:nvSpPr>
        <p:spPr>
          <a:xfrm>
            <a:off x="1277587" y="3606800"/>
            <a:ext cx="4348278" cy="16619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endParaRPr lang="en-AU" sz="3600" dirty="0">
              <a:solidFill>
                <a:srgbClr val="193ACD"/>
              </a:solidFill>
              <a:latin typeface="Georgia"/>
              <a:sym typeface="Georgia"/>
            </a:endParaRPr>
          </a:p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r>
              <a:rPr lang="en-AU" sz="3600" dirty="0">
                <a:solidFill>
                  <a:srgbClr val="193ACD"/>
                </a:solidFill>
                <a:latin typeface="Georgia"/>
                <a:sym typeface="Georgia"/>
              </a:rPr>
              <a:t>Social Profile + CRM = targeted offering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1B2D326-C363-4946-A7F3-9D474EBA42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1094" y="1715844"/>
            <a:ext cx="7252906" cy="6494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234853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Encourage &amp; Reward"/>
          <p:cNvSpPr txBox="1"/>
          <p:nvPr/>
        </p:nvSpPr>
        <p:spPr>
          <a:xfrm>
            <a:off x="1277975" y="754215"/>
            <a:ext cx="4155670" cy="5326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403" tIns="50403" rIns="50403" bIns="50403" anchor="ctr">
            <a:spAutoFit/>
          </a:bodyPr>
          <a:lstStyle>
            <a:lvl1pPr algn="l">
              <a:defRPr sz="2800" b="1">
                <a:solidFill>
                  <a:srgbClr val="193ACD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lang="en-AU" dirty="0"/>
              <a:t>Opportunities</a:t>
            </a:r>
          </a:p>
        </p:txBody>
      </p:sp>
      <p:sp>
        <p:nvSpPr>
          <p:cNvPr id="255" name="Text"/>
          <p:cNvSpPr txBox="1"/>
          <p:nvPr/>
        </p:nvSpPr>
        <p:spPr>
          <a:xfrm>
            <a:off x="1142511" y="4593174"/>
            <a:ext cx="236042" cy="6850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403" tIns="50403" rIns="50403" bIns="50403" anchor="ctr">
            <a:spAutoFit/>
          </a:bodyPr>
          <a:lstStyle>
            <a:lvl1pPr algn="l" defTabSz="457200">
              <a:defRPr>
                <a:solidFill>
                  <a:srgbClr val="EC6151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1"/>
            </a:pPr>
            <a:r>
              <a:rPr kumimoji="0" sz="4000" b="0" i="0" u="none" strike="noStrike" kern="0" cap="none" spc="0" normalizeH="0" baseline="0" noProof="0">
                <a:ln>
                  <a:noFill/>
                </a:ln>
                <a:solidFill>
                  <a:srgbClr val="EC6151"/>
                </a:solidFill>
                <a:effectLst/>
                <a:uLnTx/>
                <a:uFillTx/>
                <a:latin typeface="Georgia"/>
                <a:sym typeface="Georgia"/>
              </a:rPr>
              <a:t> </a:t>
            </a:r>
          </a:p>
        </p:txBody>
      </p:sp>
      <p:sp>
        <p:nvSpPr>
          <p:cNvPr id="258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6096000" y="9270999"/>
            <a:ext cx="762000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 algn="ctr">
              <a:defRPr>
                <a:solidFill>
                  <a:srgbClr val="535353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200" b="0" i="0" u="none" strike="noStrike" kern="0" cap="none" spc="0" normalizeH="0" baseline="0" noProof="0">
                <a:ln>
                  <a:noFill/>
                </a:ln>
                <a:solidFill>
                  <a:srgbClr val="535353"/>
                </a:solidFill>
                <a:effectLst/>
                <a:uLnTx/>
                <a:uFillTx/>
                <a:latin typeface="Georgia"/>
                <a:sym typeface="Georgia"/>
              </a:rPr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535353"/>
              </a:solidFill>
              <a:effectLst/>
              <a:uLnTx/>
              <a:uFillTx/>
              <a:latin typeface="Georgia"/>
              <a:sym typeface="Georgia"/>
            </a:endParaRPr>
          </a:p>
        </p:txBody>
      </p:sp>
      <p:sp>
        <p:nvSpPr>
          <p:cNvPr id="260" name="Encourage and reward healthy lifestyles: discounts on premiums &amp; health services."/>
          <p:cNvSpPr txBox="1"/>
          <p:nvPr/>
        </p:nvSpPr>
        <p:spPr>
          <a:xfrm>
            <a:off x="1277587" y="3606800"/>
            <a:ext cx="4348278" cy="16619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endParaRPr lang="en-AU" sz="3600" dirty="0">
              <a:solidFill>
                <a:srgbClr val="193ACD"/>
              </a:solidFill>
              <a:latin typeface="Georgia"/>
              <a:sym typeface="Georgia"/>
            </a:endParaRPr>
          </a:p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endParaRPr lang="en-AU" sz="3600" dirty="0">
              <a:solidFill>
                <a:srgbClr val="193ACD"/>
              </a:solidFill>
              <a:latin typeface="Georgia"/>
              <a:sym typeface="Georgia"/>
            </a:endParaRPr>
          </a:p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endParaRPr lang="en-AU" sz="3600" dirty="0">
              <a:solidFill>
                <a:srgbClr val="193ACD"/>
              </a:solidFill>
              <a:latin typeface="Georgia"/>
              <a:sym typeface="Georgia"/>
            </a:endParaRPr>
          </a:p>
        </p:txBody>
      </p:sp>
      <p:sp>
        <p:nvSpPr>
          <p:cNvPr id="261" name="HUMAN-AI HEALTH BOT"/>
          <p:cNvSpPr txBox="1"/>
          <p:nvPr/>
        </p:nvSpPr>
        <p:spPr>
          <a:xfrm>
            <a:off x="1270000" y="3158443"/>
            <a:ext cx="2248212" cy="3172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403" tIns="50403" rIns="50403" bIns="50403" anchor="ctr">
            <a:spAutoFit/>
          </a:bodyPr>
          <a:lstStyle>
            <a:lvl1pPr algn="l">
              <a:defRPr sz="1400" b="1">
                <a:solidFill>
                  <a:srgbClr val="193ACD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lang="en-AU" dirty="0"/>
              <a:t>INCREASED RETENTION</a:t>
            </a:r>
          </a:p>
        </p:txBody>
      </p:sp>
      <p:sp>
        <p:nvSpPr>
          <p:cNvPr id="262" name="Line"/>
          <p:cNvSpPr/>
          <p:nvPr/>
        </p:nvSpPr>
        <p:spPr>
          <a:xfrm>
            <a:off x="1269108" y="3519862"/>
            <a:ext cx="3435829" cy="1"/>
          </a:xfrm>
          <a:prstGeom prst="line">
            <a:avLst/>
          </a:prstGeom>
          <a:ln w="25400">
            <a:solidFill>
              <a:srgbClr val="193ACD"/>
            </a:solidFill>
            <a:bevel/>
          </a:ln>
        </p:spPr>
        <p:txBody>
          <a:bodyPr lIns="45718" tIns="45718" rIns="45718" bIns="45718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11" name="Encourage and reward healthy lifestyles: discounts on premiums &amp; health services.">
            <a:extLst>
              <a:ext uri="{FF2B5EF4-FFF2-40B4-BE49-F238E27FC236}">
                <a16:creationId xmlns:a16="http://schemas.microsoft.com/office/drawing/2014/main" id="{2E9EC10A-BE0D-40BA-806F-D57489AC49CA}"/>
              </a:ext>
            </a:extLst>
          </p:cNvPr>
          <p:cNvSpPr txBox="1"/>
          <p:nvPr/>
        </p:nvSpPr>
        <p:spPr>
          <a:xfrm>
            <a:off x="1277587" y="3606800"/>
            <a:ext cx="4348278" cy="44319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endParaRPr lang="en-AU" sz="3600" dirty="0">
              <a:solidFill>
                <a:srgbClr val="193ACD"/>
              </a:solidFill>
              <a:latin typeface="Georgia"/>
              <a:sym typeface="Georgia"/>
            </a:endParaRPr>
          </a:p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r>
              <a:rPr lang="en-AU" sz="3600" dirty="0">
                <a:solidFill>
                  <a:srgbClr val="193ACD"/>
                </a:solidFill>
                <a:latin typeface="Georgia"/>
                <a:sym typeface="Georgia"/>
              </a:rPr>
              <a:t>10% Improvement in retention with messaging</a:t>
            </a:r>
          </a:p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endParaRPr lang="en-AU" sz="3600" dirty="0">
              <a:solidFill>
                <a:srgbClr val="193ACD"/>
              </a:solidFill>
              <a:latin typeface="Georgia"/>
              <a:sym typeface="Georgia"/>
            </a:endParaRPr>
          </a:p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r>
              <a:rPr lang="en-AU" sz="3600" dirty="0">
                <a:solidFill>
                  <a:srgbClr val="193ACD"/>
                </a:solidFill>
                <a:latin typeface="Georgia"/>
                <a:sym typeface="Georgia"/>
              </a:rPr>
              <a:t>26% Abandon after first use with no messaging</a:t>
            </a:r>
          </a:p>
        </p:txBody>
      </p:sp>
      <p:pic>
        <p:nvPicPr>
          <p:cNvPr id="29698" name="Picture 2" descr="In-App-Messaging-User-Retention.jpg">
            <a:extLst>
              <a:ext uri="{FF2B5EF4-FFF2-40B4-BE49-F238E27FC236}">
                <a16:creationId xmlns:a16="http://schemas.microsoft.com/office/drawing/2014/main" id="{58D41F13-0C40-46A9-BD4D-330AF3EBA0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1574" y="2670882"/>
            <a:ext cx="6911583" cy="4373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1990831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6096000" y="9270999"/>
            <a:ext cx="762000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 algn="ctr">
              <a:defRPr>
                <a:solidFill>
                  <a:srgbClr val="535353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fld id="{86CB4B4D-7CA3-9044-876B-883B54F8677D}" type="slidenum">
              <a:t>3</a:t>
            </a:fld>
            <a:endParaRPr/>
          </a:p>
        </p:txBody>
      </p:sp>
      <p:sp>
        <p:nvSpPr>
          <p:cNvPr id="222" name="Line"/>
          <p:cNvSpPr/>
          <p:nvPr/>
        </p:nvSpPr>
        <p:spPr>
          <a:xfrm>
            <a:off x="1269108" y="2790637"/>
            <a:ext cx="4216918" cy="1"/>
          </a:xfrm>
          <a:prstGeom prst="line">
            <a:avLst/>
          </a:prstGeom>
          <a:ln w="25400">
            <a:solidFill>
              <a:srgbClr val="193ACD"/>
            </a:solidFill>
            <a:bevel/>
          </a:ln>
        </p:spPr>
        <p:txBody>
          <a:bodyPr lIns="45718" tIns="45718" rIns="45718" bIns="45718"/>
          <a:lstStyle/>
          <a:p>
            <a:pPr algn="l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223" name="Our aim is to  provide a delightful insurance experience that substantially improves the health &amp; wellbeing of millions  of people."/>
          <p:cNvSpPr txBox="1"/>
          <p:nvPr/>
        </p:nvSpPr>
        <p:spPr>
          <a:xfrm>
            <a:off x="1269108" y="2912030"/>
            <a:ext cx="10993873" cy="52322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algn="l" defTabSz="457200">
              <a:defRPr sz="3600"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r>
              <a:rPr lang="en-AU" dirty="0"/>
              <a:t>Software Engineer</a:t>
            </a:r>
          </a:p>
          <a:p>
            <a:pPr algn="l" defTabSz="457200">
              <a:defRPr sz="3600"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endParaRPr lang="en-AU" dirty="0"/>
          </a:p>
          <a:p>
            <a:pPr algn="l" defTabSz="457200">
              <a:defRPr sz="3600"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r>
              <a:rPr lang="en-AU" sz="2800" dirty="0"/>
              <a:t>Thales Australia – Software Systems Architect</a:t>
            </a:r>
          </a:p>
          <a:p>
            <a:pPr algn="l" defTabSz="457200">
              <a:defRPr sz="3600"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r>
              <a:rPr lang="en-AU" sz="2800" dirty="0"/>
              <a:t>Satalyst – Chief Technology Officer</a:t>
            </a:r>
          </a:p>
          <a:p>
            <a:pPr algn="l" defTabSz="457200">
              <a:defRPr sz="3600"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r>
              <a:rPr lang="en-AU" sz="2800" dirty="0"/>
              <a:t>Stuck – Chief Troublemaking Officer</a:t>
            </a:r>
          </a:p>
          <a:p>
            <a:pPr algn="l" defTabSz="457200">
              <a:defRPr sz="3600"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r>
              <a:rPr lang="en-AU" sz="2800" dirty="0"/>
              <a:t>Boundlss – Head of Engineering</a:t>
            </a:r>
          </a:p>
          <a:p>
            <a:pPr algn="l" defTabSz="457200">
              <a:defRPr sz="3600"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endParaRPr lang="en-AU" dirty="0"/>
          </a:p>
          <a:p>
            <a:pPr algn="l" defTabSz="457200">
              <a:defRPr sz="3600"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endParaRPr lang="en-AU" dirty="0"/>
          </a:p>
          <a:p>
            <a:pPr algn="l" defTabSz="457200">
              <a:defRPr sz="3600"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endParaRPr lang="en-AU" sz="2800" dirty="0"/>
          </a:p>
          <a:p>
            <a:pPr algn="l" defTabSz="457200">
              <a:defRPr sz="3600"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r>
              <a:rPr lang="en-AU" sz="2800" dirty="0"/>
              <a:t>PhD Candidate - UWA</a:t>
            </a:r>
          </a:p>
          <a:p>
            <a:pPr algn="l" defTabSz="457200">
              <a:defRPr sz="3600"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r>
              <a:rPr lang="en-AU" sz="2800" dirty="0"/>
              <a:t>System Architect – WAMbot (DARPA Challenge)</a:t>
            </a:r>
          </a:p>
        </p:txBody>
      </p:sp>
      <p:sp>
        <p:nvSpPr>
          <p:cNvPr id="224" name="OUR AIM"/>
          <p:cNvSpPr txBox="1"/>
          <p:nvPr/>
        </p:nvSpPr>
        <p:spPr>
          <a:xfrm>
            <a:off x="1265577" y="2435714"/>
            <a:ext cx="2729113" cy="3172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403" tIns="50403" rIns="50403" bIns="50403" anchor="ctr">
            <a:spAutoFit/>
          </a:bodyPr>
          <a:lstStyle>
            <a:lvl1pPr algn="l">
              <a:defRPr sz="1400" b="1">
                <a:solidFill>
                  <a:srgbClr val="193ACD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lang="en-AU" dirty="0"/>
              <a:t>PROFESSIONAL EXPERIENCE</a:t>
            </a:r>
            <a:endParaRPr dirty="0"/>
          </a:p>
        </p:txBody>
      </p:sp>
      <p:sp>
        <p:nvSpPr>
          <p:cNvPr id="8" name="Line">
            <a:extLst>
              <a:ext uri="{FF2B5EF4-FFF2-40B4-BE49-F238E27FC236}">
                <a16:creationId xmlns:a16="http://schemas.microsoft.com/office/drawing/2014/main" id="{2ED87AF4-01C4-4E7D-8C9D-4693B1427B8D}"/>
              </a:ext>
            </a:extLst>
          </p:cNvPr>
          <p:cNvSpPr/>
          <p:nvPr/>
        </p:nvSpPr>
        <p:spPr>
          <a:xfrm>
            <a:off x="1269108" y="7051574"/>
            <a:ext cx="4216918" cy="1"/>
          </a:xfrm>
          <a:prstGeom prst="line">
            <a:avLst/>
          </a:prstGeom>
          <a:ln w="25400">
            <a:solidFill>
              <a:srgbClr val="193ACD"/>
            </a:solidFill>
            <a:bevel/>
          </a:ln>
        </p:spPr>
        <p:txBody>
          <a:bodyPr lIns="45718" tIns="45718" rIns="45718" bIns="45718"/>
          <a:lstStyle/>
          <a:p>
            <a:pPr algn="l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9" name="OUR AIM">
            <a:extLst>
              <a:ext uri="{FF2B5EF4-FFF2-40B4-BE49-F238E27FC236}">
                <a16:creationId xmlns:a16="http://schemas.microsoft.com/office/drawing/2014/main" id="{393272F3-0768-4D78-B541-CCB6D91E4FE0}"/>
              </a:ext>
            </a:extLst>
          </p:cNvPr>
          <p:cNvSpPr txBox="1"/>
          <p:nvPr/>
        </p:nvSpPr>
        <p:spPr>
          <a:xfrm>
            <a:off x="1265577" y="6696651"/>
            <a:ext cx="2280272" cy="3172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403" tIns="50403" rIns="50403" bIns="50403" anchor="ctr">
            <a:spAutoFit/>
          </a:bodyPr>
          <a:lstStyle>
            <a:lvl1pPr algn="l">
              <a:defRPr sz="1400" b="1">
                <a:solidFill>
                  <a:srgbClr val="193ACD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lang="en-AU" dirty="0"/>
              <a:t>ACADEMIC EXPERIENCE</a:t>
            </a:r>
            <a:endParaRPr dirty="0"/>
          </a:p>
        </p:txBody>
      </p:sp>
      <p:sp>
        <p:nvSpPr>
          <p:cNvPr id="10" name="Encourage &amp; Reward">
            <a:extLst>
              <a:ext uri="{FF2B5EF4-FFF2-40B4-BE49-F238E27FC236}">
                <a16:creationId xmlns:a16="http://schemas.microsoft.com/office/drawing/2014/main" id="{C39946F9-D29B-4244-9167-5DD63490C4FF}"/>
              </a:ext>
            </a:extLst>
          </p:cNvPr>
          <p:cNvSpPr txBox="1"/>
          <p:nvPr/>
        </p:nvSpPr>
        <p:spPr>
          <a:xfrm>
            <a:off x="1277975" y="754215"/>
            <a:ext cx="4155670" cy="5326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403" tIns="50403" rIns="50403" bIns="50403" anchor="ctr">
            <a:spAutoFit/>
          </a:bodyPr>
          <a:lstStyle>
            <a:lvl1pPr algn="l">
              <a:defRPr sz="2800" b="1">
                <a:solidFill>
                  <a:srgbClr val="193ACD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lang="en-AU" dirty="0"/>
              <a:t>Aidan Morgan</a:t>
            </a:r>
            <a:endParaRPr dirty="0"/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Encourage &amp; Reward"/>
          <p:cNvSpPr txBox="1"/>
          <p:nvPr/>
        </p:nvSpPr>
        <p:spPr>
          <a:xfrm>
            <a:off x="1277975" y="754215"/>
            <a:ext cx="4155670" cy="5326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403" tIns="50403" rIns="50403" bIns="50403" anchor="ctr">
            <a:spAutoFit/>
          </a:bodyPr>
          <a:lstStyle>
            <a:lvl1pPr algn="l">
              <a:defRPr sz="2800" b="1">
                <a:solidFill>
                  <a:srgbClr val="193ACD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lang="en-AU" dirty="0"/>
              <a:t>Opportunities</a:t>
            </a:r>
          </a:p>
        </p:txBody>
      </p:sp>
      <p:sp>
        <p:nvSpPr>
          <p:cNvPr id="255" name="Text"/>
          <p:cNvSpPr txBox="1"/>
          <p:nvPr/>
        </p:nvSpPr>
        <p:spPr>
          <a:xfrm>
            <a:off x="1142511" y="4593174"/>
            <a:ext cx="236042" cy="6850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403" tIns="50403" rIns="50403" bIns="50403" anchor="ctr">
            <a:spAutoFit/>
          </a:bodyPr>
          <a:lstStyle>
            <a:lvl1pPr algn="l" defTabSz="457200">
              <a:defRPr>
                <a:solidFill>
                  <a:srgbClr val="EC6151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1"/>
            </a:pPr>
            <a:r>
              <a:rPr kumimoji="0" sz="4000" b="0" i="0" u="none" strike="noStrike" kern="0" cap="none" spc="0" normalizeH="0" baseline="0" noProof="0">
                <a:ln>
                  <a:noFill/>
                </a:ln>
                <a:solidFill>
                  <a:srgbClr val="EC6151"/>
                </a:solidFill>
                <a:effectLst/>
                <a:uLnTx/>
                <a:uFillTx/>
                <a:latin typeface="Georgia"/>
                <a:sym typeface="Georgia"/>
              </a:rPr>
              <a:t> </a:t>
            </a:r>
          </a:p>
        </p:txBody>
      </p:sp>
      <p:sp>
        <p:nvSpPr>
          <p:cNvPr id="258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6096000" y="9270999"/>
            <a:ext cx="762000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 algn="ctr">
              <a:defRPr>
                <a:solidFill>
                  <a:srgbClr val="535353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200" b="0" i="0" u="none" strike="noStrike" kern="0" cap="none" spc="0" normalizeH="0" baseline="0" noProof="0">
                <a:ln>
                  <a:noFill/>
                </a:ln>
                <a:solidFill>
                  <a:srgbClr val="535353"/>
                </a:solidFill>
                <a:effectLst/>
                <a:uLnTx/>
                <a:uFillTx/>
                <a:latin typeface="Georgia"/>
                <a:sym typeface="Georgia"/>
              </a:rPr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535353"/>
              </a:solidFill>
              <a:effectLst/>
              <a:uLnTx/>
              <a:uFillTx/>
              <a:latin typeface="Georgia"/>
              <a:sym typeface="Georgia"/>
            </a:endParaRPr>
          </a:p>
        </p:txBody>
      </p:sp>
      <p:sp>
        <p:nvSpPr>
          <p:cNvPr id="260" name="Encourage and reward healthy lifestyles: discounts on premiums &amp; health services."/>
          <p:cNvSpPr txBox="1"/>
          <p:nvPr/>
        </p:nvSpPr>
        <p:spPr>
          <a:xfrm>
            <a:off x="1277587" y="3606800"/>
            <a:ext cx="4348278" cy="16619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endParaRPr lang="en-AU" sz="3600" dirty="0">
              <a:solidFill>
                <a:srgbClr val="193ACD"/>
              </a:solidFill>
              <a:latin typeface="Georgia"/>
              <a:sym typeface="Georgia"/>
            </a:endParaRPr>
          </a:p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endParaRPr lang="en-AU" sz="3600" dirty="0">
              <a:solidFill>
                <a:srgbClr val="193ACD"/>
              </a:solidFill>
              <a:latin typeface="Georgia"/>
              <a:sym typeface="Georgia"/>
            </a:endParaRPr>
          </a:p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endParaRPr lang="en-AU" sz="3600" dirty="0">
              <a:solidFill>
                <a:srgbClr val="193ACD"/>
              </a:solidFill>
              <a:latin typeface="Georgia"/>
              <a:sym typeface="Georgia"/>
            </a:endParaRPr>
          </a:p>
        </p:txBody>
      </p:sp>
      <p:sp>
        <p:nvSpPr>
          <p:cNvPr id="261" name="HUMAN-AI HEALTH BOT"/>
          <p:cNvSpPr txBox="1"/>
          <p:nvPr/>
        </p:nvSpPr>
        <p:spPr>
          <a:xfrm>
            <a:off x="1270000" y="3158443"/>
            <a:ext cx="1337706" cy="3172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403" tIns="50403" rIns="50403" bIns="50403" anchor="ctr">
            <a:spAutoFit/>
          </a:bodyPr>
          <a:lstStyle>
            <a:lvl1pPr algn="l">
              <a:defRPr sz="1400" b="1">
                <a:solidFill>
                  <a:srgbClr val="193ACD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lang="en-AU" dirty="0"/>
              <a:t>INTEGRATION</a:t>
            </a:r>
          </a:p>
        </p:txBody>
      </p:sp>
      <p:sp>
        <p:nvSpPr>
          <p:cNvPr id="262" name="Line"/>
          <p:cNvSpPr/>
          <p:nvPr/>
        </p:nvSpPr>
        <p:spPr>
          <a:xfrm>
            <a:off x="1269108" y="3519862"/>
            <a:ext cx="3435829" cy="1"/>
          </a:xfrm>
          <a:prstGeom prst="line">
            <a:avLst/>
          </a:prstGeom>
          <a:ln w="25400">
            <a:solidFill>
              <a:srgbClr val="193ACD"/>
            </a:solidFill>
            <a:bevel/>
          </a:ln>
        </p:spPr>
        <p:txBody>
          <a:bodyPr lIns="45718" tIns="45718" rIns="45718" bIns="45718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pic>
        <p:nvPicPr>
          <p:cNvPr id="19462" name="Picture 6" descr="Image result for chatbot integration">
            <a:extLst>
              <a:ext uri="{FF2B5EF4-FFF2-40B4-BE49-F238E27FC236}">
                <a16:creationId xmlns:a16="http://schemas.microsoft.com/office/drawing/2014/main" id="{0E67A296-5855-46C1-91D8-2C6A44DCFA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718" y="3688532"/>
            <a:ext cx="11300564" cy="6026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4095688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84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Trends…"/>
          <p:cNvSpPr txBox="1"/>
          <p:nvPr/>
        </p:nvSpPr>
        <p:spPr>
          <a:xfrm>
            <a:off x="1905000" y="3861196"/>
            <a:ext cx="7891819" cy="7788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403" tIns="50403" rIns="50403" bIns="50403">
            <a:spAutoFit/>
          </a:bodyPr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>
                <a:solidFill>
                  <a:srgbClr val="FCD442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 kumimoji="0" lang="en-AU" sz="4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/>
                <a:cs typeface="Helvetica"/>
                <a:sym typeface="Helvetica"/>
              </a:rPr>
              <a:t>LETS BUILD A BOT</a:t>
            </a:r>
            <a:endParaRPr kumimoji="0" sz="44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278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4965700" y="9270999"/>
            <a:ext cx="3022600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 algn="ctr">
              <a:defRPr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/>
                <a:sym typeface="Georgia"/>
              </a:rPr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sym typeface="Georgia"/>
            </a:endParaRPr>
          </a:p>
        </p:txBody>
      </p:sp>
      <p:sp>
        <p:nvSpPr>
          <p:cNvPr id="279" name="Line"/>
          <p:cNvSpPr/>
          <p:nvPr/>
        </p:nvSpPr>
        <p:spPr>
          <a:xfrm>
            <a:off x="1907486" y="4670237"/>
            <a:ext cx="6272872" cy="1"/>
          </a:xfrm>
          <a:prstGeom prst="line">
            <a:avLst/>
          </a:prstGeom>
          <a:ln w="25400">
            <a:solidFill>
              <a:srgbClr val="FCD442"/>
            </a:solidFill>
            <a:bevel/>
          </a:ln>
        </p:spPr>
        <p:txBody>
          <a:bodyPr lIns="45718" tIns="45718" rIns="45718" bIns="45718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845272794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84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Trends…"/>
          <p:cNvSpPr txBox="1"/>
          <p:nvPr/>
        </p:nvSpPr>
        <p:spPr>
          <a:xfrm>
            <a:off x="1905000" y="3861196"/>
            <a:ext cx="7891819" cy="7788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403" tIns="50403" rIns="50403" bIns="50403">
            <a:spAutoFit/>
          </a:bodyPr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>
                <a:solidFill>
                  <a:srgbClr val="FCD442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 kumimoji="0" lang="en-AU" sz="4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/>
                <a:cs typeface="Helvetica"/>
                <a:sym typeface="Helvetica"/>
              </a:rPr>
              <a:t>TIPS &amp; TRICKS</a:t>
            </a:r>
            <a:endParaRPr kumimoji="0" sz="44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278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4965700" y="9270999"/>
            <a:ext cx="3022600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 algn="ctr">
              <a:defRPr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/>
                <a:sym typeface="Georgia"/>
              </a:rPr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sym typeface="Georgia"/>
            </a:endParaRPr>
          </a:p>
        </p:txBody>
      </p:sp>
      <p:sp>
        <p:nvSpPr>
          <p:cNvPr id="279" name="Line"/>
          <p:cNvSpPr/>
          <p:nvPr/>
        </p:nvSpPr>
        <p:spPr>
          <a:xfrm>
            <a:off x="1907486" y="4670237"/>
            <a:ext cx="6272872" cy="1"/>
          </a:xfrm>
          <a:prstGeom prst="line">
            <a:avLst/>
          </a:prstGeom>
          <a:ln w="25400">
            <a:solidFill>
              <a:srgbClr val="FCD442"/>
            </a:solidFill>
            <a:bevel/>
          </a:ln>
        </p:spPr>
        <p:txBody>
          <a:bodyPr lIns="45718" tIns="45718" rIns="45718" bIns="45718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718097549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s://cdn-images-1.medium.com/max/1000/1*MKLzDC_MxSX4J-KEQjKn6g.png">
            <a:extLst>
              <a:ext uri="{FF2B5EF4-FFF2-40B4-BE49-F238E27FC236}">
                <a16:creationId xmlns:a16="http://schemas.microsoft.com/office/drawing/2014/main" id="{60C45401-1C5E-489F-A76A-2F287DA92C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17898"/>
            <a:ext cx="12816879" cy="8279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7137594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Encourage &amp; Reward"/>
          <p:cNvSpPr txBox="1"/>
          <p:nvPr/>
        </p:nvSpPr>
        <p:spPr>
          <a:xfrm>
            <a:off x="1277975" y="754215"/>
            <a:ext cx="4155670" cy="5326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403" tIns="50403" rIns="50403" bIns="50403" anchor="ctr">
            <a:spAutoFit/>
          </a:bodyPr>
          <a:lstStyle>
            <a:lvl1pPr algn="l">
              <a:defRPr sz="2800" b="1">
                <a:solidFill>
                  <a:srgbClr val="193ACD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lang="en-AU" dirty="0"/>
              <a:t>Tips and Tricks</a:t>
            </a:r>
          </a:p>
        </p:txBody>
      </p:sp>
      <p:sp>
        <p:nvSpPr>
          <p:cNvPr id="255" name="Text"/>
          <p:cNvSpPr txBox="1"/>
          <p:nvPr/>
        </p:nvSpPr>
        <p:spPr>
          <a:xfrm>
            <a:off x="1142511" y="4593174"/>
            <a:ext cx="236042" cy="6850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403" tIns="50403" rIns="50403" bIns="50403" anchor="ctr">
            <a:spAutoFit/>
          </a:bodyPr>
          <a:lstStyle>
            <a:lvl1pPr algn="l" defTabSz="457200">
              <a:defRPr>
                <a:solidFill>
                  <a:srgbClr val="EC6151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1"/>
            </a:pPr>
            <a:r>
              <a:rPr kumimoji="0" sz="4000" b="0" i="0" u="none" strike="noStrike" kern="0" cap="none" spc="0" normalizeH="0" baseline="0" noProof="0">
                <a:ln>
                  <a:noFill/>
                </a:ln>
                <a:solidFill>
                  <a:srgbClr val="EC6151"/>
                </a:solidFill>
                <a:effectLst/>
                <a:uLnTx/>
                <a:uFillTx/>
                <a:latin typeface="Georgia"/>
                <a:sym typeface="Georgia"/>
              </a:rPr>
              <a:t> </a:t>
            </a:r>
          </a:p>
        </p:txBody>
      </p:sp>
      <p:sp>
        <p:nvSpPr>
          <p:cNvPr id="258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6096000" y="9270999"/>
            <a:ext cx="762000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 algn="ctr">
              <a:defRPr>
                <a:solidFill>
                  <a:srgbClr val="535353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200" b="0" i="0" u="none" strike="noStrike" kern="0" cap="none" spc="0" normalizeH="0" baseline="0" noProof="0">
                <a:ln>
                  <a:noFill/>
                </a:ln>
                <a:solidFill>
                  <a:srgbClr val="535353"/>
                </a:solidFill>
                <a:effectLst/>
                <a:uLnTx/>
                <a:uFillTx/>
                <a:latin typeface="Georgia"/>
                <a:sym typeface="Georgia"/>
              </a:rPr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535353"/>
              </a:solidFill>
              <a:effectLst/>
              <a:uLnTx/>
              <a:uFillTx/>
              <a:latin typeface="Georgia"/>
              <a:sym typeface="Georgia"/>
            </a:endParaRPr>
          </a:p>
        </p:txBody>
      </p:sp>
      <p:sp>
        <p:nvSpPr>
          <p:cNvPr id="260" name="Encourage and reward healthy lifestyles: discounts on premiums &amp; health services."/>
          <p:cNvSpPr txBox="1"/>
          <p:nvPr/>
        </p:nvSpPr>
        <p:spPr>
          <a:xfrm>
            <a:off x="1277587" y="3606800"/>
            <a:ext cx="4348278" cy="16619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endParaRPr lang="en-AU" sz="3600" dirty="0">
              <a:solidFill>
                <a:srgbClr val="193ACD"/>
              </a:solidFill>
              <a:latin typeface="Georgia"/>
              <a:sym typeface="Georgia"/>
            </a:endParaRPr>
          </a:p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endParaRPr lang="en-AU" sz="3600" dirty="0">
              <a:solidFill>
                <a:srgbClr val="193ACD"/>
              </a:solidFill>
              <a:latin typeface="Georgia"/>
              <a:sym typeface="Georgia"/>
            </a:endParaRPr>
          </a:p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endParaRPr lang="en-AU" sz="3600" dirty="0">
              <a:solidFill>
                <a:srgbClr val="193ACD"/>
              </a:solidFill>
              <a:latin typeface="Georgia"/>
              <a:sym typeface="Georgia"/>
            </a:endParaRPr>
          </a:p>
        </p:txBody>
      </p:sp>
      <p:sp>
        <p:nvSpPr>
          <p:cNvPr id="261" name="HUMAN-AI HEALTH BOT"/>
          <p:cNvSpPr txBox="1"/>
          <p:nvPr/>
        </p:nvSpPr>
        <p:spPr>
          <a:xfrm>
            <a:off x="1270000" y="3158443"/>
            <a:ext cx="2087912" cy="3172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403" tIns="50403" rIns="50403" bIns="50403" anchor="ctr">
            <a:spAutoFit/>
          </a:bodyPr>
          <a:lstStyle>
            <a:lvl1pPr algn="l">
              <a:defRPr sz="1400" b="1">
                <a:solidFill>
                  <a:srgbClr val="193ACD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lang="en-AU" dirty="0"/>
              <a:t>PERSONALITY / VOICE</a:t>
            </a:r>
          </a:p>
        </p:txBody>
      </p:sp>
      <p:sp>
        <p:nvSpPr>
          <p:cNvPr id="262" name="Line"/>
          <p:cNvSpPr/>
          <p:nvPr/>
        </p:nvSpPr>
        <p:spPr>
          <a:xfrm>
            <a:off x="1269108" y="3519862"/>
            <a:ext cx="3435829" cy="1"/>
          </a:xfrm>
          <a:prstGeom prst="line">
            <a:avLst/>
          </a:prstGeom>
          <a:ln w="25400">
            <a:solidFill>
              <a:srgbClr val="193ACD"/>
            </a:solidFill>
            <a:bevel/>
          </a:ln>
        </p:spPr>
        <p:txBody>
          <a:bodyPr lIns="45718" tIns="45718" rIns="45718" bIns="45718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11" name="Encourage and reward healthy lifestyles: discounts on premiums &amp; health services.">
            <a:extLst>
              <a:ext uri="{FF2B5EF4-FFF2-40B4-BE49-F238E27FC236}">
                <a16:creationId xmlns:a16="http://schemas.microsoft.com/office/drawing/2014/main" id="{2E9EC10A-BE0D-40BA-806F-D57489AC49CA}"/>
              </a:ext>
            </a:extLst>
          </p:cNvPr>
          <p:cNvSpPr txBox="1"/>
          <p:nvPr/>
        </p:nvSpPr>
        <p:spPr>
          <a:xfrm>
            <a:off x="1277587" y="3606800"/>
            <a:ext cx="4348278" cy="33239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endParaRPr lang="en-AU" sz="3600" dirty="0">
              <a:solidFill>
                <a:srgbClr val="193ACD"/>
              </a:solidFill>
              <a:latin typeface="Georgia"/>
              <a:sym typeface="Georgia"/>
            </a:endParaRPr>
          </a:p>
          <a:p>
            <a:pPr algn="l" defTabSz="457200"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r>
              <a:rPr lang="en-AU" sz="3600" dirty="0">
                <a:solidFill>
                  <a:srgbClr val="193ACD"/>
                </a:solidFill>
                <a:latin typeface="Georgia"/>
                <a:sym typeface="Georgia"/>
              </a:rPr>
              <a:t>Use Personas</a:t>
            </a:r>
          </a:p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endParaRPr lang="en-AU" sz="3600" dirty="0">
              <a:solidFill>
                <a:srgbClr val="193ACD"/>
              </a:solidFill>
              <a:latin typeface="Georgia"/>
              <a:sym typeface="Georgia"/>
            </a:endParaRPr>
          </a:p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endParaRPr lang="en-AU" sz="3600" dirty="0">
              <a:solidFill>
                <a:srgbClr val="193ACD"/>
              </a:solidFill>
              <a:latin typeface="Georgia"/>
              <a:sym typeface="Georgia"/>
            </a:endParaRPr>
          </a:p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r>
              <a:rPr lang="en-AU" sz="3600" dirty="0">
                <a:solidFill>
                  <a:srgbClr val="193ACD"/>
                </a:solidFill>
                <a:latin typeface="Georgia"/>
                <a:sym typeface="Georgia"/>
              </a:rPr>
              <a:t>Have a Personality</a:t>
            </a:r>
          </a:p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endParaRPr lang="en-AU" sz="3600" dirty="0">
              <a:solidFill>
                <a:srgbClr val="193ACD"/>
              </a:solidFill>
              <a:latin typeface="Georgia"/>
              <a:sym typeface="Georgia"/>
            </a:endParaRPr>
          </a:p>
        </p:txBody>
      </p:sp>
      <p:pic>
        <p:nvPicPr>
          <p:cNvPr id="12" name="Picture 2" descr="https://cdn-images-1.medium.com/max/800/0*QOBHilZkGa6yAye6.">
            <a:extLst>
              <a:ext uri="{FF2B5EF4-FFF2-40B4-BE49-F238E27FC236}">
                <a16:creationId xmlns:a16="http://schemas.microsoft.com/office/drawing/2014/main" id="{E09B77FF-A907-4CA9-91B8-BE6CF7B028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7793" y="2156803"/>
            <a:ext cx="6056207" cy="5401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1809202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Encourage &amp; Reward"/>
          <p:cNvSpPr txBox="1"/>
          <p:nvPr/>
        </p:nvSpPr>
        <p:spPr>
          <a:xfrm>
            <a:off x="1277975" y="754215"/>
            <a:ext cx="4155670" cy="5326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403" tIns="50403" rIns="50403" bIns="50403" anchor="ctr">
            <a:spAutoFit/>
          </a:bodyPr>
          <a:lstStyle>
            <a:lvl1pPr algn="l">
              <a:defRPr sz="2800" b="1">
                <a:solidFill>
                  <a:srgbClr val="193ACD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lang="en-AU" dirty="0"/>
              <a:t>Tips and Tricks</a:t>
            </a:r>
          </a:p>
        </p:txBody>
      </p:sp>
      <p:sp>
        <p:nvSpPr>
          <p:cNvPr id="255" name="Text"/>
          <p:cNvSpPr txBox="1"/>
          <p:nvPr/>
        </p:nvSpPr>
        <p:spPr>
          <a:xfrm>
            <a:off x="1142511" y="4593174"/>
            <a:ext cx="236042" cy="6850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403" tIns="50403" rIns="50403" bIns="50403" anchor="ctr">
            <a:spAutoFit/>
          </a:bodyPr>
          <a:lstStyle>
            <a:lvl1pPr algn="l" defTabSz="457200">
              <a:defRPr>
                <a:solidFill>
                  <a:srgbClr val="EC6151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1"/>
            </a:pPr>
            <a:r>
              <a:rPr kumimoji="0" sz="4000" b="0" i="0" u="none" strike="noStrike" kern="0" cap="none" spc="0" normalizeH="0" baseline="0" noProof="0">
                <a:ln>
                  <a:noFill/>
                </a:ln>
                <a:solidFill>
                  <a:srgbClr val="EC6151"/>
                </a:solidFill>
                <a:effectLst/>
                <a:uLnTx/>
                <a:uFillTx/>
                <a:latin typeface="Georgia"/>
                <a:sym typeface="Georgia"/>
              </a:rPr>
              <a:t> </a:t>
            </a:r>
          </a:p>
        </p:txBody>
      </p:sp>
      <p:sp>
        <p:nvSpPr>
          <p:cNvPr id="258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6096000" y="9270999"/>
            <a:ext cx="762000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 algn="ctr">
              <a:defRPr>
                <a:solidFill>
                  <a:srgbClr val="535353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200" b="0" i="0" u="none" strike="noStrike" kern="0" cap="none" spc="0" normalizeH="0" baseline="0" noProof="0">
                <a:ln>
                  <a:noFill/>
                </a:ln>
                <a:solidFill>
                  <a:srgbClr val="535353"/>
                </a:solidFill>
                <a:effectLst/>
                <a:uLnTx/>
                <a:uFillTx/>
                <a:latin typeface="Georgia"/>
                <a:sym typeface="Georgia"/>
              </a:rPr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535353"/>
              </a:solidFill>
              <a:effectLst/>
              <a:uLnTx/>
              <a:uFillTx/>
              <a:latin typeface="Georgia"/>
              <a:sym typeface="Georgia"/>
            </a:endParaRPr>
          </a:p>
        </p:txBody>
      </p:sp>
      <p:sp>
        <p:nvSpPr>
          <p:cNvPr id="260" name="Encourage and reward healthy lifestyles: discounts on premiums &amp; health services."/>
          <p:cNvSpPr txBox="1"/>
          <p:nvPr/>
        </p:nvSpPr>
        <p:spPr>
          <a:xfrm>
            <a:off x="1277587" y="3606800"/>
            <a:ext cx="4348278" cy="16619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endParaRPr lang="en-AU" sz="3600" dirty="0">
              <a:solidFill>
                <a:srgbClr val="193ACD"/>
              </a:solidFill>
              <a:latin typeface="Georgia"/>
              <a:sym typeface="Georgia"/>
            </a:endParaRPr>
          </a:p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endParaRPr lang="en-AU" sz="3600" dirty="0">
              <a:solidFill>
                <a:srgbClr val="193ACD"/>
              </a:solidFill>
              <a:latin typeface="Georgia"/>
              <a:sym typeface="Georgia"/>
            </a:endParaRPr>
          </a:p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endParaRPr lang="en-AU" sz="3600" dirty="0">
              <a:solidFill>
                <a:srgbClr val="193ACD"/>
              </a:solidFill>
              <a:latin typeface="Georgia"/>
              <a:sym typeface="Georgia"/>
            </a:endParaRPr>
          </a:p>
        </p:txBody>
      </p:sp>
      <p:sp>
        <p:nvSpPr>
          <p:cNvPr id="261" name="HUMAN-AI HEALTH BOT"/>
          <p:cNvSpPr txBox="1"/>
          <p:nvPr/>
        </p:nvSpPr>
        <p:spPr>
          <a:xfrm>
            <a:off x="1270000" y="3158443"/>
            <a:ext cx="2225770" cy="3172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403" tIns="50403" rIns="50403" bIns="50403" anchor="ctr">
            <a:spAutoFit/>
          </a:bodyPr>
          <a:lstStyle>
            <a:lvl1pPr algn="l">
              <a:defRPr sz="1400" b="1">
                <a:solidFill>
                  <a:srgbClr val="193ACD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lang="en-AU" dirty="0"/>
              <a:t>BOUNDLSS’ BOT - ALEX</a:t>
            </a:r>
          </a:p>
        </p:txBody>
      </p:sp>
      <p:sp>
        <p:nvSpPr>
          <p:cNvPr id="262" name="Line"/>
          <p:cNvSpPr/>
          <p:nvPr/>
        </p:nvSpPr>
        <p:spPr>
          <a:xfrm>
            <a:off x="1269108" y="3519862"/>
            <a:ext cx="3435829" cy="1"/>
          </a:xfrm>
          <a:prstGeom prst="line">
            <a:avLst/>
          </a:prstGeom>
          <a:ln w="25400">
            <a:solidFill>
              <a:srgbClr val="193ACD"/>
            </a:solidFill>
            <a:bevel/>
          </a:ln>
        </p:spPr>
        <p:txBody>
          <a:bodyPr lIns="45718" tIns="45718" rIns="45718" bIns="45718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11" name="Encourage and reward healthy lifestyles: discounts on premiums &amp; health services.">
            <a:extLst>
              <a:ext uri="{FF2B5EF4-FFF2-40B4-BE49-F238E27FC236}">
                <a16:creationId xmlns:a16="http://schemas.microsoft.com/office/drawing/2014/main" id="{2E9EC10A-BE0D-40BA-806F-D57489AC49CA}"/>
              </a:ext>
            </a:extLst>
          </p:cNvPr>
          <p:cNvSpPr txBox="1"/>
          <p:nvPr/>
        </p:nvSpPr>
        <p:spPr>
          <a:xfrm>
            <a:off x="1277587" y="3606800"/>
            <a:ext cx="4348278" cy="52937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 lvl="0" algn="l" defTabSz="457200"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r>
              <a:rPr lang="en-AU" sz="2800" dirty="0">
                <a:solidFill>
                  <a:srgbClr val="193ACD"/>
                </a:solidFill>
                <a:latin typeface="Georgia"/>
                <a:sym typeface="Georgia"/>
              </a:rPr>
              <a:t>Casual &amp; funny (but respectful)</a:t>
            </a:r>
          </a:p>
          <a:p>
            <a:pPr lvl="0" algn="l" defTabSz="457200"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endParaRPr lang="en-AU" sz="2800" dirty="0">
              <a:solidFill>
                <a:srgbClr val="193ACD"/>
              </a:solidFill>
              <a:latin typeface="Georgia"/>
              <a:sym typeface="Georgia"/>
            </a:endParaRPr>
          </a:p>
          <a:p>
            <a:pPr lvl="0" algn="l" defTabSz="457200"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r>
              <a:rPr lang="en-AU" sz="2800" dirty="0">
                <a:solidFill>
                  <a:srgbClr val="193ACD"/>
                </a:solidFill>
                <a:latin typeface="Georgia"/>
                <a:sym typeface="Georgia"/>
              </a:rPr>
              <a:t>Teasing &amp; flirty</a:t>
            </a:r>
          </a:p>
          <a:p>
            <a:pPr lvl="0" algn="l" defTabSz="457200"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endParaRPr lang="en-AU" sz="2800" dirty="0">
              <a:solidFill>
                <a:srgbClr val="193ACD"/>
              </a:solidFill>
              <a:latin typeface="Georgia"/>
              <a:sym typeface="Georgia"/>
            </a:endParaRPr>
          </a:p>
          <a:p>
            <a:pPr lvl="0" algn="l" defTabSz="457200"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r>
              <a:rPr lang="en-AU" sz="2800" dirty="0">
                <a:solidFill>
                  <a:srgbClr val="193ACD"/>
                </a:solidFill>
                <a:latin typeface="Georgia"/>
                <a:sym typeface="Georgia"/>
              </a:rPr>
              <a:t>Understanding and confident</a:t>
            </a:r>
          </a:p>
          <a:p>
            <a:pPr lvl="0" algn="l" defTabSz="457200"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endParaRPr lang="en-AU" sz="2800" dirty="0">
              <a:solidFill>
                <a:srgbClr val="193ACD"/>
              </a:solidFill>
              <a:latin typeface="Georgia"/>
              <a:sym typeface="Georgia"/>
            </a:endParaRPr>
          </a:p>
          <a:p>
            <a:pPr lvl="0" algn="l" defTabSz="457200"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r>
              <a:rPr lang="en-AU" sz="2800" dirty="0">
                <a:solidFill>
                  <a:srgbClr val="193ACD"/>
                </a:solidFill>
                <a:latin typeface="Georgia"/>
                <a:sym typeface="Georgia"/>
              </a:rPr>
              <a:t>Fun to hang out with, takes too many selfies for Instagram</a:t>
            </a:r>
          </a:p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endParaRPr lang="en-AU" sz="3600" dirty="0">
              <a:solidFill>
                <a:srgbClr val="193ACD"/>
              </a:solidFill>
              <a:latin typeface="Georgia"/>
              <a:sym typeface="Georgia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B979281-61F4-4FAB-A5E2-4B643ED28E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6733" y="2720474"/>
            <a:ext cx="6894604" cy="4274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901263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Encourage &amp; Reward"/>
          <p:cNvSpPr txBox="1"/>
          <p:nvPr/>
        </p:nvSpPr>
        <p:spPr>
          <a:xfrm>
            <a:off x="1277975" y="754215"/>
            <a:ext cx="4155670" cy="5326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403" tIns="50403" rIns="50403" bIns="50403" anchor="ctr">
            <a:spAutoFit/>
          </a:bodyPr>
          <a:lstStyle>
            <a:lvl1pPr algn="l">
              <a:defRPr sz="2800" b="1">
                <a:solidFill>
                  <a:srgbClr val="193ACD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lang="en-AU" dirty="0"/>
              <a:t>Tips and Tricks</a:t>
            </a:r>
          </a:p>
        </p:txBody>
      </p:sp>
      <p:sp>
        <p:nvSpPr>
          <p:cNvPr id="255" name="Text"/>
          <p:cNvSpPr txBox="1"/>
          <p:nvPr/>
        </p:nvSpPr>
        <p:spPr>
          <a:xfrm>
            <a:off x="1142511" y="4593174"/>
            <a:ext cx="236042" cy="6850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403" tIns="50403" rIns="50403" bIns="50403" anchor="ctr">
            <a:spAutoFit/>
          </a:bodyPr>
          <a:lstStyle>
            <a:lvl1pPr algn="l" defTabSz="457200">
              <a:defRPr>
                <a:solidFill>
                  <a:srgbClr val="EC6151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1"/>
            </a:pPr>
            <a:r>
              <a:rPr kumimoji="0" sz="4000" b="0" i="0" u="none" strike="noStrike" kern="0" cap="none" spc="0" normalizeH="0" baseline="0" noProof="0">
                <a:ln>
                  <a:noFill/>
                </a:ln>
                <a:solidFill>
                  <a:srgbClr val="EC6151"/>
                </a:solidFill>
                <a:effectLst/>
                <a:uLnTx/>
                <a:uFillTx/>
                <a:latin typeface="Georgia"/>
                <a:sym typeface="Georgia"/>
              </a:rPr>
              <a:t> </a:t>
            </a:r>
          </a:p>
        </p:txBody>
      </p:sp>
      <p:sp>
        <p:nvSpPr>
          <p:cNvPr id="258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6096000" y="9270999"/>
            <a:ext cx="762000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 algn="ctr">
              <a:defRPr>
                <a:solidFill>
                  <a:srgbClr val="535353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200" b="0" i="0" u="none" strike="noStrike" kern="0" cap="none" spc="0" normalizeH="0" baseline="0" noProof="0">
                <a:ln>
                  <a:noFill/>
                </a:ln>
                <a:solidFill>
                  <a:srgbClr val="535353"/>
                </a:solidFill>
                <a:effectLst/>
                <a:uLnTx/>
                <a:uFillTx/>
                <a:latin typeface="Georgia"/>
                <a:sym typeface="Georgia"/>
              </a:rPr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535353"/>
              </a:solidFill>
              <a:effectLst/>
              <a:uLnTx/>
              <a:uFillTx/>
              <a:latin typeface="Georgia"/>
              <a:sym typeface="Georgia"/>
            </a:endParaRPr>
          </a:p>
        </p:txBody>
      </p:sp>
      <p:sp>
        <p:nvSpPr>
          <p:cNvPr id="260" name="Encourage and reward healthy lifestyles: discounts on premiums &amp; health services."/>
          <p:cNvSpPr txBox="1"/>
          <p:nvPr/>
        </p:nvSpPr>
        <p:spPr>
          <a:xfrm>
            <a:off x="1277587" y="3606800"/>
            <a:ext cx="4348278" cy="16619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endParaRPr lang="en-AU" sz="3600" dirty="0">
              <a:solidFill>
                <a:srgbClr val="193ACD"/>
              </a:solidFill>
              <a:latin typeface="Georgia"/>
              <a:sym typeface="Georgia"/>
            </a:endParaRPr>
          </a:p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endParaRPr lang="en-AU" sz="3600" dirty="0">
              <a:solidFill>
                <a:srgbClr val="193ACD"/>
              </a:solidFill>
              <a:latin typeface="Georgia"/>
              <a:sym typeface="Georgia"/>
            </a:endParaRPr>
          </a:p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endParaRPr lang="en-AU" sz="3600" dirty="0">
              <a:solidFill>
                <a:srgbClr val="193ACD"/>
              </a:solidFill>
              <a:latin typeface="Georgia"/>
              <a:sym typeface="Georgia"/>
            </a:endParaRPr>
          </a:p>
        </p:txBody>
      </p:sp>
      <p:sp>
        <p:nvSpPr>
          <p:cNvPr id="261" name="HUMAN-AI HEALTH BOT"/>
          <p:cNvSpPr txBox="1"/>
          <p:nvPr/>
        </p:nvSpPr>
        <p:spPr>
          <a:xfrm>
            <a:off x="1270000" y="3158443"/>
            <a:ext cx="2467823" cy="3172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403" tIns="50403" rIns="50403" bIns="50403" anchor="ctr">
            <a:spAutoFit/>
          </a:bodyPr>
          <a:lstStyle>
            <a:lvl1pPr algn="l">
              <a:defRPr sz="1400" b="1">
                <a:solidFill>
                  <a:srgbClr val="193ACD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lang="en-AU" dirty="0"/>
              <a:t>DEAL WITH “SMALL TALK”</a:t>
            </a:r>
          </a:p>
        </p:txBody>
      </p:sp>
      <p:sp>
        <p:nvSpPr>
          <p:cNvPr id="262" name="Line"/>
          <p:cNvSpPr/>
          <p:nvPr/>
        </p:nvSpPr>
        <p:spPr>
          <a:xfrm>
            <a:off x="1269108" y="3519862"/>
            <a:ext cx="3435829" cy="1"/>
          </a:xfrm>
          <a:prstGeom prst="line">
            <a:avLst/>
          </a:prstGeom>
          <a:ln w="25400">
            <a:solidFill>
              <a:srgbClr val="193ACD"/>
            </a:solidFill>
            <a:bevel/>
          </a:ln>
        </p:spPr>
        <p:txBody>
          <a:bodyPr lIns="45718" tIns="45718" rIns="45718" bIns="45718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11" name="Encourage and reward healthy lifestyles: discounts on premiums &amp; health services.">
            <a:extLst>
              <a:ext uri="{FF2B5EF4-FFF2-40B4-BE49-F238E27FC236}">
                <a16:creationId xmlns:a16="http://schemas.microsoft.com/office/drawing/2014/main" id="{2E9EC10A-BE0D-40BA-806F-D57489AC49CA}"/>
              </a:ext>
            </a:extLst>
          </p:cNvPr>
          <p:cNvSpPr txBox="1"/>
          <p:nvPr/>
        </p:nvSpPr>
        <p:spPr>
          <a:xfrm>
            <a:off x="1277587" y="3606800"/>
            <a:ext cx="4348278" cy="49859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 lvl="0" algn="l" defTabSz="457200"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r>
              <a:rPr lang="en-AU" sz="3600" dirty="0">
                <a:solidFill>
                  <a:srgbClr val="193ACD"/>
                </a:solidFill>
                <a:latin typeface="Georgia"/>
                <a:sym typeface="Georgia"/>
              </a:rPr>
              <a:t>Most users start a conversation with ‘hi’ or ‘hello’</a:t>
            </a:r>
          </a:p>
          <a:p>
            <a:pPr lvl="0" algn="l" defTabSz="457200"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endParaRPr lang="en-AU" sz="3600" dirty="0">
              <a:solidFill>
                <a:srgbClr val="193ACD"/>
              </a:solidFill>
              <a:latin typeface="Georgia"/>
              <a:sym typeface="Georgia"/>
            </a:endParaRPr>
          </a:p>
          <a:p>
            <a:pPr lvl="0" algn="l" defTabSz="457200"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r>
              <a:rPr lang="en-AU" sz="3600" dirty="0">
                <a:solidFill>
                  <a:srgbClr val="193ACD"/>
                </a:solidFill>
                <a:latin typeface="Georgia"/>
                <a:sym typeface="Georgia"/>
              </a:rPr>
              <a:t>12% of users ask to be told a joke.</a:t>
            </a:r>
          </a:p>
          <a:p>
            <a:pPr lvl="0" algn="l" defTabSz="457200"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endParaRPr lang="en-AU" sz="3600" dirty="0">
              <a:solidFill>
                <a:srgbClr val="193ACD"/>
              </a:solidFill>
              <a:latin typeface="Georgia"/>
              <a:sym typeface="Georgia"/>
            </a:endParaRPr>
          </a:p>
          <a:p>
            <a:pPr lvl="0" algn="l" defTabSz="457200"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r>
              <a:rPr lang="en-AU" sz="3600" dirty="0">
                <a:solidFill>
                  <a:srgbClr val="193ACD"/>
                </a:solidFill>
                <a:latin typeface="Georgia"/>
                <a:sym typeface="Georgia"/>
              </a:rPr>
              <a:t>A lot of users also say rude things…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6F6E9C9-AD38-47B7-98B3-5E396F811E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4212" y="2667000"/>
            <a:ext cx="1952625" cy="2190750"/>
          </a:xfrm>
          <a:prstGeom prst="rect">
            <a:avLst/>
          </a:prstGeom>
        </p:spPr>
      </p:pic>
      <p:pic>
        <p:nvPicPr>
          <p:cNvPr id="13" name="Picture 4" descr="https://cdn-images-1.medium.com/max/800/1*aCeZps-yYI8a7S7dAxsXgA.png">
            <a:extLst>
              <a:ext uri="{FF2B5EF4-FFF2-40B4-BE49-F238E27FC236}">
                <a16:creationId xmlns:a16="http://schemas.microsoft.com/office/drawing/2014/main" id="{617B24D3-2011-46E1-8F8F-52F26127BD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2972" y="5431687"/>
            <a:ext cx="428625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8842008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Encourage &amp; Reward"/>
          <p:cNvSpPr txBox="1"/>
          <p:nvPr/>
        </p:nvSpPr>
        <p:spPr>
          <a:xfrm>
            <a:off x="1277975" y="754215"/>
            <a:ext cx="4155670" cy="5326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403" tIns="50403" rIns="50403" bIns="50403" anchor="ctr">
            <a:spAutoFit/>
          </a:bodyPr>
          <a:lstStyle>
            <a:lvl1pPr algn="l">
              <a:defRPr sz="2800" b="1">
                <a:solidFill>
                  <a:srgbClr val="193ACD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lang="en-AU" dirty="0"/>
              <a:t>Tips and Tricks</a:t>
            </a:r>
          </a:p>
        </p:txBody>
      </p:sp>
      <p:sp>
        <p:nvSpPr>
          <p:cNvPr id="255" name="Text"/>
          <p:cNvSpPr txBox="1"/>
          <p:nvPr/>
        </p:nvSpPr>
        <p:spPr>
          <a:xfrm>
            <a:off x="1142511" y="4593174"/>
            <a:ext cx="236042" cy="6850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403" tIns="50403" rIns="50403" bIns="50403" anchor="ctr">
            <a:spAutoFit/>
          </a:bodyPr>
          <a:lstStyle>
            <a:lvl1pPr algn="l" defTabSz="457200">
              <a:defRPr>
                <a:solidFill>
                  <a:srgbClr val="EC6151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1"/>
            </a:pPr>
            <a:r>
              <a:rPr kumimoji="0" sz="4000" b="0" i="0" u="none" strike="noStrike" kern="0" cap="none" spc="0" normalizeH="0" baseline="0" noProof="0">
                <a:ln>
                  <a:noFill/>
                </a:ln>
                <a:solidFill>
                  <a:srgbClr val="EC6151"/>
                </a:solidFill>
                <a:effectLst/>
                <a:uLnTx/>
                <a:uFillTx/>
                <a:latin typeface="Georgia"/>
                <a:sym typeface="Georgia"/>
              </a:rPr>
              <a:t> </a:t>
            </a:r>
          </a:p>
        </p:txBody>
      </p:sp>
      <p:sp>
        <p:nvSpPr>
          <p:cNvPr id="258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6096000" y="9270999"/>
            <a:ext cx="762000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 algn="ctr">
              <a:defRPr>
                <a:solidFill>
                  <a:srgbClr val="535353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200" b="0" i="0" u="none" strike="noStrike" kern="0" cap="none" spc="0" normalizeH="0" baseline="0" noProof="0">
                <a:ln>
                  <a:noFill/>
                </a:ln>
                <a:solidFill>
                  <a:srgbClr val="535353"/>
                </a:solidFill>
                <a:effectLst/>
                <a:uLnTx/>
                <a:uFillTx/>
                <a:latin typeface="Georgia"/>
                <a:sym typeface="Georgia"/>
              </a:rPr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535353"/>
              </a:solidFill>
              <a:effectLst/>
              <a:uLnTx/>
              <a:uFillTx/>
              <a:latin typeface="Georgia"/>
              <a:sym typeface="Georgia"/>
            </a:endParaRPr>
          </a:p>
        </p:txBody>
      </p:sp>
      <p:sp>
        <p:nvSpPr>
          <p:cNvPr id="260" name="Encourage and reward healthy lifestyles: discounts on premiums &amp; health services."/>
          <p:cNvSpPr txBox="1"/>
          <p:nvPr/>
        </p:nvSpPr>
        <p:spPr>
          <a:xfrm>
            <a:off x="1277587" y="3606800"/>
            <a:ext cx="4348278" cy="16619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endParaRPr lang="en-AU" sz="3600" dirty="0">
              <a:solidFill>
                <a:srgbClr val="193ACD"/>
              </a:solidFill>
              <a:latin typeface="Georgia"/>
              <a:sym typeface="Georgia"/>
            </a:endParaRPr>
          </a:p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endParaRPr lang="en-AU" sz="3600" dirty="0">
              <a:solidFill>
                <a:srgbClr val="193ACD"/>
              </a:solidFill>
              <a:latin typeface="Georgia"/>
              <a:sym typeface="Georgia"/>
            </a:endParaRPr>
          </a:p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endParaRPr lang="en-AU" sz="3600" dirty="0">
              <a:solidFill>
                <a:srgbClr val="193ACD"/>
              </a:solidFill>
              <a:latin typeface="Georgia"/>
              <a:sym typeface="Georgia"/>
            </a:endParaRPr>
          </a:p>
        </p:txBody>
      </p:sp>
      <p:sp>
        <p:nvSpPr>
          <p:cNvPr id="261" name="HUMAN-AI HEALTH BOT"/>
          <p:cNvSpPr txBox="1"/>
          <p:nvPr/>
        </p:nvSpPr>
        <p:spPr>
          <a:xfrm>
            <a:off x="1270000" y="3158443"/>
            <a:ext cx="2208136" cy="3172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403" tIns="50403" rIns="50403" bIns="50403" anchor="ctr">
            <a:spAutoFit/>
          </a:bodyPr>
          <a:lstStyle>
            <a:lvl1pPr algn="l">
              <a:defRPr sz="1400" b="1">
                <a:solidFill>
                  <a:srgbClr val="193ACD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lang="en-AU" dirty="0"/>
              <a:t>PLAN CONVERSATIONS</a:t>
            </a:r>
          </a:p>
        </p:txBody>
      </p:sp>
      <p:sp>
        <p:nvSpPr>
          <p:cNvPr id="262" name="Line"/>
          <p:cNvSpPr/>
          <p:nvPr/>
        </p:nvSpPr>
        <p:spPr>
          <a:xfrm>
            <a:off x="1269108" y="3519862"/>
            <a:ext cx="3435829" cy="1"/>
          </a:xfrm>
          <a:prstGeom prst="line">
            <a:avLst/>
          </a:prstGeom>
          <a:ln w="25400">
            <a:solidFill>
              <a:srgbClr val="193ACD"/>
            </a:solidFill>
            <a:bevel/>
          </a:ln>
        </p:spPr>
        <p:txBody>
          <a:bodyPr lIns="45718" tIns="45718" rIns="45718" bIns="45718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11" name="Encourage and reward healthy lifestyles: discounts on premiums &amp; health services.">
            <a:extLst>
              <a:ext uri="{FF2B5EF4-FFF2-40B4-BE49-F238E27FC236}">
                <a16:creationId xmlns:a16="http://schemas.microsoft.com/office/drawing/2014/main" id="{2E9EC10A-BE0D-40BA-806F-D57489AC49CA}"/>
              </a:ext>
            </a:extLst>
          </p:cNvPr>
          <p:cNvSpPr txBox="1"/>
          <p:nvPr/>
        </p:nvSpPr>
        <p:spPr>
          <a:xfrm>
            <a:off x="1277587" y="3606800"/>
            <a:ext cx="4348278" cy="27699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 lvl="0" algn="l" defTabSz="457200"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r>
              <a:rPr lang="en-AU" sz="3600" b="1" dirty="0">
                <a:solidFill>
                  <a:srgbClr val="193ACD"/>
                </a:solidFill>
                <a:latin typeface="Georgia"/>
                <a:sym typeface="Georgia"/>
              </a:rPr>
              <a:t>NLP is a “nice to have” feature</a:t>
            </a:r>
          </a:p>
          <a:p>
            <a:pPr lvl="0" algn="l" defTabSz="457200"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endParaRPr lang="en-AU" sz="3600" dirty="0">
              <a:solidFill>
                <a:srgbClr val="193ACD"/>
              </a:solidFill>
              <a:latin typeface="Georgia"/>
              <a:sym typeface="Georgia"/>
            </a:endParaRPr>
          </a:p>
          <a:p>
            <a:pPr lvl="0" algn="l" defTabSz="457200"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r>
              <a:rPr lang="en-AU" sz="3600" dirty="0">
                <a:solidFill>
                  <a:srgbClr val="193ACD"/>
                </a:solidFill>
                <a:latin typeface="Georgia"/>
                <a:sym typeface="Georgia"/>
              </a:rPr>
              <a:t>Plan the User’s Journey</a:t>
            </a:r>
          </a:p>
        </p:txBody>
      </p:sp>
      <p:pic>
        <p:nvPicPr>
          <p:cNvPr id="14" name="Picture 4" descr="https://cdn-images-1.medium.com/max/1000/1*EMMNK3SHIgYXyo82ZBBDSg.png">
            <a:extLst>
              <a:ext uri="{FF2B5EF4-FFF2-40B4-BE49-F238E27FC236}">
                <a16:creationId xmlns:a16="http://schemas.microsoft.com/office/drawing/2014/main" id="{58122B67-644D-43B6-BEA5-4F68B0AA9F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7263" y="3297645"/>
            <a:ext cx="7536737" cy="3120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3777660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Encourage &amp; Reward"/>
          <p:cNvSpPr txBox="1"/>
          <p:nvPr/>
        </p:nvSpPr>
        <p:spPr>
          <a:xfrm>
            <a:off x="1277975" y="754215"/>
            <a:ext cx="4155670" cy="5326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403" tIns="50403" rIns="50403" bIns="50403" anchor="ctr">
            <a:spAutoFit/>
          </a:bodyPr>
          <a:lstStyle>
            <a:lvl1pPr algn="l">
              <a:defRPr sz="2800" b="1">
                <a:solidFill>
                  <a:srgbClr val="193ACD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lang="en-AU" dirty="0"/>
              <a:t>Tips and Tricks</a:t>
            </a:r>
          </a:p>
        </p:txBody>
      </p:sp>
      <p:sp>
        <p:nvSpPr>
          <p:cNvPr id="255" name="Text"/>
          <p:cNvSpPr txBox="1"/>
          <p:nvPr/>
        </p:nvSpPr>
        <p:spPr>
          <a:xfrm>
            <a:off x="1142511" y="4593174"/>
            <a:ext cx="236042" cy="6850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403" tIns="50403" rIns="50403" bIns="50403" anchor="ctr">
            <a:spAutoFit/>
          </a:bodyPr>
          <a:lstStyle>
            <a:lvl1pPr algn="l" defTabSz="457200">
              <a:defRPr>
                <a:solidFill>
                  <a:srgbClr val="EC6151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1"/>
            </a:pPr>
            <a:r>
              <a:rPr kumimoji="0" sz="4000" b="0" i="0" u="none" strike="noStrike" kern="0" cap="none" spc="0" normalizeH="0" baseline="0" noProof="0">
                <a:ln>
                  <a:noFill/>
                </a:ln>
                <a:solidFill>
                  <a:srgbClr val="EC6151"/>
                </a:solidFill>
                <a:effectLst/>
                <a:uLnTx/>
                <a:uFillTx/>
                <a:latin typeface="Georgia"/>
                <a:sym typeface="Georgia"/>
              </a:rPr>
              <a:t> </a:t>
            </a:r>
          </a:p>
        </p:txBody>
      </p:sp>
      <p:sp>
        <p:nvSpPr>
          <p:cNvPr id="258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6096000" y="9270999"/>
            <a:ext cx="762000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 algn="ctr">
              <a:defRPr>
                <a:solidFill>
                  <a:srgbClr val="535353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200" b="0" i="0" u="none" strike="noStrike" kern="0" cap="none" spc="0" normalizeH="0" baseline="0" noProof="0">
                <a:ln>
                  <a:noFill/>
                </a:ln>
                <a:solidFill>
                  <a:srgbClr val="535353"/>
                </a:solidFill>
                <a:effectLst/>
                <a:uLnTx/>
                <a:uFillTx/>
                <a:latin typeface="Georgia"/>
                <a:sym typeface="Georgia"/>
              </a:rPr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535353"/>
              </a:solidFill>
              <a:effectLst/>
              <a:uLnTx/>
              <a:uFillTx/>
              <a:latin typeface="Georgia"/>
              <a:sym typeface="Georgia"/>
            </a:endParaRPr>
          </a:p>
        </p:txBody>
      </p:sp>
      <p:sp>
        <p:nvSpPr>
          <p:cNvPr id="260" name="Encourage and reward healthy lifestyles: discounts on premiums &amp; health services."/>
          <p:cNvSpPr txBox="1"/>
          <p:nvPr/>
        </p:nvSpPr>
        <p:spPr>
          <a:xfrm>
            <a:off x="1277587" y="3606800"/>
            <a:ext cx="4348278" cy="16619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endParaRPr lang="en-AU" sz="3600" dirty="0">
              <a:solidFill>
                <a:srgbClr val="193ACD"/>
              </a:solidFill>
              <a:latin typeface="Georgia"/>
              <a:sym typeface="Georgia"/>
            </a:endParaRPr>
          </a:p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endParaRPr lang="en-AU" sz="3600" dirty="0">
              <a:solidFill>
                <a:srgbClr val="193ACD"/>
              </a:solidFill>
              <a:latin typeface="Georgia"/>
              <a:sym typeface="Georgia"/>
            </a:endParaRPr>
          </a:p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endParaRPr lang="en-AU" sz="3600" dirty="0">
              <a:solidFill>
                <a:srgbClr val="193ACD"/>
              </a:solidFill>
              <a:latin typeface="Georgia"/>
              <a:sym typeface="Georgia"/>
            </a:endParaRPr>
          </a:p>
        </p:txBody>
      </p:sp>
      <p:sp>
        <p:nvSpPr>
          <p:cNvPr id="261" name="HUMAN-AI HEALTH BOT"/>
          <p:cNvSpPr txBox="1"/>
          <p:nvPr/>
        </p:nvSpPr>
        <p:spPr>
          <a:xfrm>
            <a:off x="1270000" y="3158443"/>
            <a:ext cx="3639618" cy="3172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403" tIns="50403" rIns="50403" bIns="50403" anchor="ctr">
            <a:spAutoFit/>
          </a:bodyPr>
          <a:lstStyle>
            <a:lvl1pPr algn="l">
              <a:defRPr sz="1400" b="1">
                <a:solidFill>
                  <a:srgbClr val="193ACD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lang="en-AU" dirty="0"/>
              <a:t>GUILLERMO GETTE - /TODO SLACK APP</a:t>
            </a:r>
          </a:p>
        </p:txBody>
      </p:sp>
      <p:sp>
        <p:nvSpPr>
          <p:cNvPr id="262" name="Line"/>
          <p:cNvSpPr/>
          <p:nvPr/>
        </p:nvSpPr>
        <p:spPr>
          <a:xfrm>
            <a:off x="1269108" y="3519862"/>
            <a:ext cx="3435829" cy="1"/>
          </a:xfrm>
          <a:prstGeom prst="line">
            <a:avLst/>
          </a:prstGeom>
          <a:ln w="25400">
            <a:solidFill>
              <a:srgbClr val="193ACD"/>
            </a:solidFill>
            <a:bevel/>
          </a:ln>
        </p:spPr>
        <p:txBody>
          <a:bodyPr lIns="45718" tIns="45718" rIns="45718" bIns="45718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11" name="Encourage and reward healthy lifestyles: discounts on premiums &amp; health services.">
            <a:extLst>
              <a:ext uri="{FF2B5EF4-FFF2-40B4-BE49-F238E27FC236}">
                <a16:creationId xmlns:a16="http://schemas.microsoft.com/office/drawing/2014/main" id="{2E9EC10A-BE0D-40BA-806F-D57489AC49CA}"/>
              </a:ext>
            </a:extLst>
          </p:cNvPr>
          <p:cNvSpPr txBox="1"/>
          <p:nvPr/>
        </p:nvSpPr>
        <p:spPr>
          <a:xfrm>
            <a:off x="1277587" y="3606800"/>
            <a:ext cx="11110654" cy="33239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algn="l" defTabSz="457200"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endParaRPr lang="en-AU" sz="3600" i="1" dirty="0"/>
          </a:p>
          <a:p>
            <a:pPr defTabSz="457200"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r>
              <a:rPr lang="en-AU" sz="3600" i="1" dirty="0"/>
              <a:t>“I was putting so much effort on making it “conversational” and actually a few helps and hints was much easier and effective than spending hours on getting the models right.”</a:t>
            </a:r>
          </a:p>
          <a:p>
            <a:pPr lvl="0" algn="l" defTabSz="457200"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endParaRPr lang="en-AU" sz="3600" dirty="0">
              <a:solidFill>
                <a:srgbClr val="193ACD"/>
              </a:solidFill>
              <a:latin typeface="Georgia"/>
              <a:sym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2168769345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asted-image.jpeg" descr="pasted-image.jpeg">
            <a:extLst>
              <a:ext uri="{FF2B5EF4-FFF2-40B4-BE49-F238E27FC236}">
                <a16:creationId xmlns:a16="http://schemas.microsoft.com/office/drawing/2014/main" id="{DDAAC88D-B927-4A8B-95C1-341DAC9BCA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rcRect l="3078" t="5038" r="1687" b="3352"/>
          <a:stretch>
            <a:fillRect/>
          </a:stretch>
        </p:blipFill>
        <p:spPr>
          <a:xfrm>
            <a:off x="1493412" y="821227"/>
            <a:ext cx="8949581" cy="5475565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Autonomous Cars">
            <a:extLst>
              <a:ext uri="{FF2B5EF4-FFF2-40B4-BE49-F238E27FC236}">
                <a16:creationId xmlns:a16="http://schemas.microsoft.com/office/drawing/2014/main" id="{6BC3CA03-1B5E-4789-8305-947ADCA31D78}"/>
              </a:ext>
            </a:extLst>
          </p:cNvPr>
          <p:cNvSpPr txBox="1"/>
          <p:nvPr/>
        </p:nvSpPr>
        <p:spPr>
          <a:xfrm>
            <a:off x="1270000" y="757287"/>
            <a:ext cx="3195489" cy="5326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403" tIns="50403" rIns="50403" bIns="50403" anchor="ctr">
            <a:spAutoFit/>
          </a:bodyPr>
          <a:lstStyle>
            <a:lvl1pPr algn="l">
              <a:defRPr sz="2800" b="1">
                <a:solidFill>
                  <a:srgbClr val="193ACD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Autonomous Cars</a:t>
            </a:r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0E674746-59B5-4875-81B4-66A2C846D079}"/>
              </a:ext>
            </a:extLst>
          </p:cNvPr>
          <p:cNvSpPr txBox="1">
            <a:spLocks/>
          </p:cNvSpPr>
          <p:nvPr/>
        </p:nvSpPr>
        <p:spPr>
          <a:xfrm>
            <a:off x="6096000" y="9283699"/>
            <a:ext cx="76200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1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Georgia"/>
                <a:ea typeface="Georgia"/>
                <a:cs typeface="Georgia"/>
                <a:sym typeface="Georgia"/>
              </a:defRPr>
            </a:lvl1pPr>
            <a:lvl2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2pPr>
            <a:lvl3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3pPr>
            <a:lvl4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4pPr>
            <a:lvl5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5pPr>
            <a:lvl6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6pPr>
            <a:lvl7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7pPr>
            <a:lvl8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8pPr>
            <a:lvl9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fld id="{86CB4B4D-7CA3-9044-876B-883B54F8677D}" type="slidenum">
              <a:rPr lang="en-AU" smtClean="0"/>
              <a:pPr/>
              <a:t>39</a:t>
            </a:fld>
            <a:endParaRPr lang="en-AU"/>
          </a:p>
        </p:txBody>
      </p:sp>
      <p:sp>
        <p:nvSpPr>
          <p:cNvPr id="5" name="Line">
            <a:extLst>
              <a:ext uri="{FF2B5EF4-FFF2-40B4-BE49-F238E27FC236}">
                <a16:creationId xmlns:a16="http://schemas.microsoft.com/office/drawing/2014/main" id="{13B66F35-387C-4952-8E6A-539C399E9FFB}"/>
              </a:ext>
            </a:extLst>
          </p:cNvPr>
          <p:cNvSpPr/>
          <p:nvPr/>
        </p:nvSpPr>
        <p:spPr>
          <a:xfrm>
            <a:off x="1270000" y="7051506"/>
            <a:ext cx="9049647" cy="1"/>
          </a:xfrm>
          <a:prstGeom prst="line">
            <a:avLst/>
          </a:prstGeom>
          <a:ln w="25400">
            <a:solidFill>
              <a:srgbClr val="193ACD"/>
            </a:solidFill>
            <a:bevel/>
          </a:ln>
        </p:spPr>
        <p:txBody>
          <a:bodyPr lIns="45718" tIns="45718" rIns="45718" bIns="45718"/>
          <a:lstStyle/>
          <a:p>
            <a:pPr algn="l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6" name="FROM POWER STEERING TO DRIVERLESS CARS: MULTI STAGE STRATEGY">
            <a:extLst>
              <a:ext uri="{FF2B5EF4-FFF2-40B4-BE49-F238E27FC236}">
                <a16:creationId xmlns:a16="http://schemas.microsoft.com/office/drawing/2014/main" id="{3D296B33-11FF-4A5E-A2B8-0BF4232E6B40}"/>
              </a:ext>
            </a:extLst>
          </p:cNvPr>
          <p:cNvSpPr txBox="1"/>
          <p:nvPr/>
        </p:nvSpPr>
        <p:spPr>
          <a:xfrm>
            <a:off x="1270000" y="6692462"/>
            <a:ext cx="8833662" cy="2886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403" tIns="50403" rIns="50403" bIns="50403" anchor="ctr"/>
          <a:lstStyle>
            <a:lvl1pPr algn="l">
              <a:defRPr sz="1400" b="1">
                <a:solidFill>
                  <a:srgbClr val="193ACD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FROM POWER STEERING TO DRIVERLESS CARS: MULTI STAGE STRATEGY</a:t>
            </a:r>
          </a:p>
        </p:txBody>
      </p:sp>
      <p:sp>
        <p:nvSpPr>
          <p:cNvPr id="7" name="Level 1: single task e.g. assisted parking.…">
            <a:extLst>
              <a:ext uri="{FF2B5EF4-FFF2-40B4-BE49-F238E27FC236}">
                <a16:creationId xmlns:a16="http://schemas.microsoft.com/office/drawing/2014/main" id="{97F5F002-7E6B-47FF-9FE4-83E6F9DE90AD}"/>
              </a:ext>
            </a:extLst>
          </p:cNvPr>
          <p:cNvSpPr txBox="1"/>
          <p:nvPr/>
        </p:nvSpPr>
        <p:spPr>
          <a:xfrm>
            <a:off x="1270000" y="7149016"/>
            <a:ext cx="9396356" cy="2083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/>
          <a:lstStyle/>
          <a:p>
            <a:pPr marL="534736" indent="-534736" algn="l" defTabSz="457200">
              <a:buSzPct val="100000"/>
              <a:buAutoNum type="arabicPeriod"/>
              <a:defRPr sz="2200"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r>
              <a:t>Level 1: single task e.g. assisted parking.</a:t>
            </a:r>
          </a:p>
          <a:p>
            <a:pPr marL="534736" indent="-534736" algn="l" defTabSz="457200">
              <a:buSzPct val="100000"/>
              <a:buAutoNum type="arabicPeriod"/>
              <a:defRPr sz="2200"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r>
              <a:t>Level 2: multiple automated tasks, human monitoring.</a:t>
            </a:r>
          </a:p>
          <a:p>
            <a:pPr marL="534736" indent="-534736" algn="l" defTabSz="457200">
              <a:buSzPct val="100000"/>
              <a:buAutoNum type="arabicPeriod"/>
              <a:defRPr sz="2200"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r>
              <a:t>Level 3: automation in structured environments e.g freeways.</a:t>
            </a:r>
          </a:p>
          <a:p>
            <a:pPr marL="534736" indent="-534736" algn="l" defTabSz="457200">
              <a:buSzPct val="100000"/>
              <a:buAutoNum type="arabicPeriod"/>
              <a:defRPr sz="2200"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r>
              <a:t>Level 4: near full automation  except in severe conditions.</a:t>
            </a:r>
          </a:p>
          <a:p>
            <a:pPr marL="534736" indent="-534736" algn="l" defTabSz="457200">
              <a:buSzPct val="100000"/>
              <a:buAutoNum type="arabicPeriod"/>
              <a:defRPr sz="2200"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r>
              <a:t>Level 5: full automation, no human required.</a:t>
            </a:r>
          </a:p>
        </p:txBody>
      </p:sp>
      <p:sp>
        <p:nvSpPr>
          <p:cNvPr id="8" name="Text">
            <a:extLst>
              <a:ext uri="{FF2B5EF4-FFF2-40B4-BE49-F238E27FC236}">
                <a16:creationId xmlns:a16="http://schemas.microsoft.com/office/drawing/2014/main" id="{EDC6114E-AF02-4A57-B218-D88912942969}"/>
              </a:ext>
            </a:extLst>
          </p:cNvPr>
          <p:cNvSpPr txBox="1"/>
          <p:nvPr/>
        </p:nvSpPr>
        <p:spPr>
          <a:xfrm>
            <a:off x="6096000" y="9270999"/>
            <a:ext cx="762000" cy="269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>
            <a:spAutoFit/>
          </a:bodyPr>
          <a:lstStyle/>
          <a:p>
            <a:pPr>
              <a:defRPr sz="1200">
                <a:solidFill>
                  <a:srgbClr val="535353"/>
                </a:solidFill>
                <a:latin typeface="Georgia"/>
                <a:ea typeface="Georgia"/>
                <a:cs typeface="Georgia"/>
                <a:sym typeface="Georgia"/>
              </a:defRPr>
            </a:pPr>
            <a:fld id="{86CB4B4D-7CA3-9044-876B-883B54F8677D}" type="slidenum">
              <a:t>39</a:t>
            </a:fld>
            <a:r>
              <a:t>￼</a:t>
            </a:r>
          </a:p>
        </p:txBody>
      </p:sp>
    </p:spTree>
    <p:extLst>
      <p:ext uri="{BB962C8B-B14F-4D97-AF65-F5344CB8AC3E}">
        <p14:creationId xmlns:p14="http://schemas.microsoft.com/office/powerpoint/2010/main" val="1280089069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Back-Stretch.png" descr="Back-Stretch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245243" y="1246748"/>
            <a:ext cx="4060348" cy="7222004"/>
          </a:xfrm>
          <a:prstGeom prst="rect">
            <a:avLst/>
          </a:prstGeom>
          <a:ln>
            <a:solidFill>
              <a:srgbClr val="DDDDDD"/>
            </a:solidFill>
            <a:miter lim="400000"/>
          </a:ln>
          <a:effectLst>
            <a:outerShdw blurRad="88900" dist="25400" dir="3600000" rotWithShape="0">
              <a:srgbClr val="A7A7A7">
                <a:alpha val="76605"/>
              </a:srgbClr>
            </a:outerShdw>
          </a:effectLst>
        </p:spPr>
      </p:pic>
      <p:sp>
        <p:nvSpPr>
          <p:cNvPr id="221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6096000" y="9270999"/>
            <a:ext cx="762000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 algn="ctr">
              <a:defRPr>
                <a:solidFill>
                  <a:srgbClr val="535353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fld id="{86CB4B4D-7CA3-9044-876B-883B54F8677D}" type="slidenum">
              <a:t>4</a:t>
            </a:fld>
            <a:endParaRPr/>
          </a:p>
        </p:txBody>
      </p:sp>
      <p:sp>
        <p:nvSpPr>
          <p:cNvPr id="222" name="Line"/>
          <p:cNvSpPr/>
          <p:nvPr/>
        </p:nvSpPr>
        <p:spPr>
          <a:xfrm>
            <a:off x="1269108" y="2790637"/>
            <a:ext cx="4216918" cy="1"/>
          </a:xfrm>
          <a:prstGeom prst="line">
            <a:avLst/>
          </a:prstGeom>
          <a:ln w="25400">
            <a:solidFill>
              <a:srgbClr val="193ACD"/>
            </a:solidFill>
            <a:bevel/>
          </a:ln>
        </p:spPr>
        <p:txBody>
          <a:bodyPr lIns="45718" tIns="45718" rIns="45718" bIns="45718"/>
          <a:lstStyle/>
          <a:p>
            <a:pPr algn="l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223" name="Our aim is to  provide a delightful insurance experience that substantially improves the health &amp; wellbeing of millions  of people."/>
          <p:cNvSpPr txBox="1"/>
          <p:nvPr/>
        </p:nvSpPr>
        <p:spPr>
          <a:xfrm>
            <a:off x="1269108" y="2912030"/>
            <a:ext cx="5023635" cy="27699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 algn="l" defTabSz="457200">
              <a:defRPr sz="3600"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r>
              <a:rPr dirty="0"/>
              <a:t>Our aim is to </a:t>
            </a:r>
            <a:br>
              <a:rPr dirty="0"/>
            </a:br>
            <a:r>
              <a:rPr dirty="0"/>
              <a:t>substantially improves the health &amp; wellbeing of millions </a:t>
            </a:r>
            <a:br>
              <a:rPr dirty="0"/>
            </a:br>
            <a:r>
              <a:rPr dirty="0"/>
              <a:t>of people.</a:t>
            </a:r>
          </a:p>
        </p:txBody>
      </p:sp>
      <p:sp>
        <p:nvSpPr>
          <p:cNvPr id="224" name="OUR AIM"/>
          <p:cNvSpPr txBox="1"/>
          <p:nvPr/>
        </p:nvSpPr>
        <p:spPr>
          <a:xfrm>
            <a:off x="1265577" y="2435714"/>
            <a:ext cx="430407" cy="3172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403" tIns="50403" rIns="50403" bIns="50403" anchor="ctr">
            <a:spAutoFit/>
          </a:bodyPr>
          <a:lstStyle>
            <a:lvl1pPr algn="l">
              <a:defRPr sz="1400" b="1">
                <a:solidFill>
                  <a:srgbClr val="193ACD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lang="en-AU" dirty="0"/>
              <a:t>AIM</a:t>
            </a:r>
            <a:endParaRPr dirty="0"/>
          </a:p>
        </p:txBody>
      </p:sp>
      <p:sp>
        <p:nvSpPr>
          <p:cNvPr id="8" name="Encourage &amp; Reward">
            <a:extLst>
              <a:ext uri="{FF2B5EF4-FFF2-40B4-BE49-F238E27FC236}">
                <a16:creationId xmlns:a16="http://schemas.microsoft.com/office/drawing/2014/main" id="{B68C6B9A-0F14-48F5-91C4-D7379D94FDCE}"/>
              </a:ext>
            </a:extLst>
          </p:cNvPr>
          <p:cNvSpPr txBox="1"/>
          <p:nvPr/>
        </p:nvSpPr>
        <p:spPr>
          <a:xfrm>
            <a:off x="1277975" y="754215"/>
            <a:ext cx="4155670" cy="5326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403" tIns="50403" rIns="50403" bIns="50403" anchor="ctr">
            <a:spAutoFit/>
          </a:bodyPr>
          <a:lstStyle>
            <a:lvl1pPr algn="l">
              <a:defRPr sz="2800" b="1">
                <a:solidFill>
                  <a:srgbClr val="193ACD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lang="en-AU" dirty="0"/>
              <a:t>Boundlss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60731413"/>
      </p:ext>
    </p:extLst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Encourage &amp; Reward"/>
          <p:cNvSpPr txBox="1"/>
          <p:nvPr/>
        </p:nvSpPr>
        <p:spPr>
          <a:xfrm>
            <a:off x="1277975" y="754215"/>
            <a:ext cx="4155670" cy="5326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403" tIns="50403" rIns="50403" bIns="50403" anchor="ctr">
            <a:spAutoFit/>
          </a:bodyPr>
          <a:lstStyle>
            <a:lvl1pPr algn="l">
              <a:defRPr sz="2800" b="1">
                <a:solidFill>
                  <a:srgbClr val="193ACD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lang="en-AU" dirty="0"/>
              <a:t>Tips and Tricks</a:t>
            </a:r>
          </a:p>
        </p:txBody>
      </p:sp>
      <p:sp>
        <p:nvSpPr>
          <p:cNvPr id="255" name="Text"/>
          <p:cNvSpPr txBox="1"/>
          <p:nvPr/>
        </p:nvSpPr>
        <p:spPr>
          <a:xfrm>
            <a:off x="1142511" y="4593174"/>
            <a:ext cx="236042" cy="6850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403" tIns="50403" rIns="50403" bIns="50403" anchor="ctr">
            <a:spAutoFit/>
          </a:bodyPr>
          <a:lstStyle>
            <a:lvl1pPr algn="l" defTabSz="457200">
              <a:defRPr>
                <a:solidFill>
                  <a:srgbClr val="EC6151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1"/>
            </a:pPr>
            <a:r>
              <a:rPr kumimoji="0" sz="4000" b="0" i="0" u="none" strike="noStrike" kern="0" cap="none" spc="0" normalizeH="0" baseline="0" noProof="0">
                <a:ln>
                  <a:noFill/>
                </a:ln>
                <a:solidFill>
                  <a:srgbClr val="EC6151"/>
                </a:solidFill>
                <a:effectLst/>
                <a:uLnTx/>
                <a:uFillTx/>
                <a:latin typeface="Georgia"/>
                <a:sym typeface="Georgia"/>
              </a:rPr>
              <a:t> </a:t>
            </a:r>
          </a:p>
        </p:txBody>
      </p:sp>
      <p:sp>
        <p:nvSpPr>
          <p:cNvPr id="258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6096000" y="9270999"/>
            <a:ext cx="762000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 algn="ctr">
              <a:defRPr>
                <a:solidFill>
                  <a:srgbClr val="535353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200" b="0" i="0" u="none" strike="noStrike" kern="0" cap="none" spc="0" normalizeH="0" baseline="0" noProof="0">
                <a:ln>
                  <a:noFill/>
                </a:ln>
                <a:solidFill>
                  <a:srgbClr val="535353"/>
                </a:solidFill>
                <a:effectLst/>
                <a:uLnTx/>
                <a:uFillTx/>
                <a:latin typeface="Georgia"/>
                <a:sym typeface="Georgia"/>
              </a:rPr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535353"/>
              </a:solidFill>
              <a:effectLst/>
              <a:uLnTx/>
              <a:uFillTx/>
              <a:latin typeface="Georgia"/>
              <a:sym typeface="Georgia"/>
            </a:endParaRPr>
          </a:p>
        </p:txBody>
      </p:sp>
      <p:sp>
        <p:nvSpPr>
          <p:cNvPr id="260" name="Encourage and reward healthy lifestyles: discounts on premiums &amp; health services."/>
          <p:cNvSpPr txBox="1"/>
          <p:nvPr/>
        </p:nvSpPr>
        <p:spPr>
          <a:xfrm>
            <a:off x="1277587" y="3606800"/>
            <a:ext cx="4348278" cy="16619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endParaRPr lang="en-AU" sz="3600" dirty="0">
              <a:solidFill>
                <a:srgbClr val="193ACD"/>
              </a:solidFill>
              <a:latin typeface="Georgia"/>
              <a:sym typeface="Georgia"/>
            </a:endParaRPr>
          </a:p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endParaRPr lang="en-AU" sz="3600" dirty="0">
              <a:solidFill>
                <a:srgbClr val="193ACD"/>
              </a:solidFill>
              <a:latin typeface="Georgia"/>
              <a:sym typeface="Georgia"/>
            </a:endParaRPr>
          </a:p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endParaRPr lang="en-AU" sz="3600" dirty="0">
              <a:solidFill>
                <a:srgbClr val="193ACD"/>
              </a:solidFill>
              <a:latin typeface="Georgia"/>
              <a:sym typeface="Georgia"/>
            </a:endParaRPr>
          </a:p>
        </p:txBody>
      </p:sp>
      <p:sp>
        <p:nvSpPr>
          <p:cNvPr id="261" name="HUMAN-AI HEALTH BOT"/>
          <p:cNvSpPr txBox="1"/>
          <p:nvPr/>
        </p:nvSpPr>
        <p:spPr>
          <a:xfrm>
            <a:off x="1270000" y="3158443"/>
            <a:ext cx="2208136" cy="3172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403" tIns="50403" rIns="50403" bIns="50403" anchor="ctr">
            <a:spAutoFit/>
          </a:bodyPr>
          <a:lstStyle>
            <a:lvl1pPr algn="l">
              <a:defRPr sz="1400" b="1">
                <a:solidFill>
                  <a:srgbClr val="193ACD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lang="en-AU" dirty="0"/>
              <a:t>PLAN CONVERSATIONS</a:t>
            </a:r>
          </a:p>
        </p:txBody>
      </p:sp>
      <p:sp>
        <p:nvSpPr>
          <p:cNvPr id="262" name="Line"/>
          <p:cNvSpPr/>
          <p:nvPr/>
        </p:nvSpPr>
        <p:spPr>
          <a:xfrm>
            <a:off x="1269108" y="3519862"/>
            <a:ext cx="3435829" cy="1"/>
          </a:xfrm>
          <a:prstGeom prst="line">
            <a:avLst/>
          </a:prstGeom>
          <a:ln w="25400">
            <a:solidFill>
              <a:srgbClr val="193ACD"/>
            </a:solidFill>
            <a:bevel/>
          </a:ln>
        </p:spPr>
        <p:txBody>
          <a:bodyPr lIns="45718" tIns="45718" rIns="45718" bIns="45718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11" name="Encourage and reward healthy lifestyles: discounts on premiums &amp; health services.">
            <a:extLst>
              <a:ext uri="{FF2B5EF4-FFF2-40B4-BE49-F238E27FC236}">
                <a16:creationId xmlns:a16="http://schemas.microsoft.com/office/drawing/2014/main" id="{2E9EC10A-BE0D-40BA-806F-D57489AC49CA}"/>
              </a:ext>
            </a:extLst>
          </p:cNvPr>
          <p:cNvSpPr txBox="1"/>
          <p:nvPr/>
        </p:nvSpPr>
        <p:spPr>
          <a:xfrm>
            <a:off x="1277587" y="3606800"/>
            <a:ext cx="4348278" cy="38779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 lvl="0" algn="l" defTabSz="457200"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r>
              <a:rPr lang="en-AU" sz="3600" dirty="0">
                <a:solidFill>
                  <a:srgbClr val="193ACD"/>
                </a:solidFill>
                <a:latin typeface="Georgia"/>
                <a:sym typeface="Georgia"/>
              </a:rPr>
              <a:t>Have variety in responses</a:t>
            </a:r>
          </a:p>
          <a:p>
            <a:pPr lvl="0" algn="l" defTabSz="457200"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endParaRPr lang="en-AU" sz="3600" dirty="0">
              <a:solidFill>
                <a:srgbClr val="193ACD"/>
              </a:solidFill>
              <a:latin typeface="Georgia"/>
              <a:sym typeface="Georgia"/>
            </a:endParaRPr>
          </a:p>
          <a:p>
            <a:pPr lvl="0" algn="l" defTabSz="457200"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r>
              <a:rPr lang="en-AU" sz="3600" dirty="0">
                <a:solidFill>
                  <a:srgbClr val="193ACD"/>
                </a:solidFill>
                <a:latin typeface="Georgia"/>
                <a:sym typeface="Georgia"/>
              </a:rPr>
              <a:t>Not everything has to be text!</a:t>
            </a:r>
          </a:p>
          <a:p>
            <a:pPr lvl="0" algn="l" defTabSz="457200"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endParaRPr lang="en-AU" sz="3600" dirty="0">
              <a:solidFill>
                <a:srgbClr val="193ACD"/>
              </a:solidFill>
              <a:latin typeface="Georgia"/>
              <a:sym typeface="Georgia"/>
            </a:endParaRPr>
          </a:p>
          <a:p>
            <a:pPr lvl="0" algn="l" defTabSz="457200"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endParaRPr lang="en-AU" sz="3600" dirty="0">
              <a:solidFill>
                <a:srgbClr val="193ACD"/>
              </a:solidFill>
              <a:latin typeface="Georgia"/>
              <a:sym typeface="Georgia"/>
            </a:endParaRPr>
          </a:p>
        </p:txBody>
      </p:sp>
      <p:pic>
        <p:nvPicPr>
          <p:cNvPr id="23554" name="Picture 2" descr="Image result for chatbot response variety">
            <a:extLst>
              <a:ext uri="{FF2B5EF4-FFF2-40B4-BE49-F238E27FC236}">
                <a16:creationId xmlns:a16="http://schemas.microsoft.com/office/drawing/2014/main" id="{7967FCD7-E963-47F5-B3CC-2068FC3999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9513" y="3345558"/>
            <a:ext cx="6984487" cy="3024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8366284"/>
      </p:ext>
    </p:extLst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Encourage &amp; Reward"/>
          <p:cNvSpPr txBox="1"/>
          <p:nvPr/>
        </p:nvSpPr>
        <p:spPr>
          <a:xfrm>
            <a:off x="1277975" y="754215"/>
            <a:ext cx="4155670" cy="5326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403" tIns="50403" rIns="50403" bIns="50403" anchor="ctr">
            <a:spAutoFit/>
          </a:bodyPr>
          <a:lstStyle>
            <a:lvl1pPr algn="l">
              <a:defRPr sz="2800" b="1">
                <a:solidFill>
                  <a:srgbClr val="193ACD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lang="en-AU" dirty="0"/>
              <a:t>Tips and Tricks</a:t>
            </a:r>
          </a:p>
        </p:txBody>
      </p:sp>
      <p:sp>
        <p:nvSpPr>
          <p:cNvPr id="255" name="Text"/>
          <p:cNvSpPr txBox="1"/>
          <p:nvPr/>
        </p:nvSpPr>
        <p:spPr>
          <a:xfrm>
            <a:off x="1142511" y="4593174"/>
            <a:ext cx="236042" cy="6850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403" tIns="50403" rIns="50403" bIns="50403" anchor="ctr">
            <a:spAutoFit/>
          </a:bodyPr>
          <a:lstStyle>
            <a:lvl1pPr algn="l" defTabSz="457200">
              <a:defRPr>
                <a:solidFill>
                  <a:srgbClr val="EC6151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1"/>
            </a:pPr>
            <a:r>
              <a:rPr kumimoji="0" sz="4000" b="0" i="0" u="none" strike="noStrike" kern="0" cap="none" spc="0" normalizeH="0" baseline="0" noProof="0">
                <a:ln>
                  <a:noFill/>
                </a:ln>
                <a:solidFill>
                  <a:srgbClr val="EC6151"/>
                </a:solidFill>
                <a:effectLst/>
                <a:uLnTx/>
                <a:uFillTx/>
                <a:latin typeface="Georgia"/>
                <a:sym typeface="Georgia"/>
              </a:rPr>
              <a:t> </a:t>
            </a:r>
          </a:p>
        </p:txBody>
      </p:sp>
      <p:sp>
        <p:nvSpPr>
          <p:cNvPr id="258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6096000" y="9270999"/>
            <a:ext cx="762000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 algn="ctr">
              <a:defRPr>
                <a:solidFill>
                  <a:srgbClr val="535353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200" b="0" i="0" u="none" strike="noStrike" kern="0" cap="none" spc="0" normalizeH="0" baseline="0" noProof="0">
                <a:ln>
                  <a:noFill/>
                </a:ln>
                <a:solidFill>
                  <a:srgbClr val="535353"/>
                </a:solidFill>
                <a:effectLst/>
                <a:uLnTx/>
                <a:uFillTx/>
                <a:latin typeface="Georgia"/>
                <a:sym typeface="Georgia"/>
              </a:rPr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535353"/>
              </a:solidFill>
              <a:effectLst/>
              <a:uLnTx/>
              <a:uFillTx/>
              <a:latin typeface="Georgia"/>
              <a:sym typeface="Georgia"/>
            </a:endParaRPr>
          </a:p>
        </p:txBody>
      </p:sp>
      <p:sp>
        <p:nvSpPr>
          <p:cNvPr id="260" name="Encourage and reward healthy lifestyles: discounts on premiums &amp; health services."/>
          <p:cNvSpPr txBox="1"/>
          <p:nvPr/>
        </p:nvSpPr>
        <p:spPr>
          <a:xfrm>
            <a:off x="1277587" y="3606800"/>
            <a:ext cx="4348278" cy="16619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endParaRPr lang="en-AU" sz="3600" dirty="0">
              <a:solidFill>
                <a:srgbClr val="193ACD"/>
              </a:solidFill>
              <a:latin typeface="Georgia"/>
              <a:sym typeface="Georgia"/>
            </a:endParaRPr>
          </a:p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endParaRPr lang="en-AU" sz="3600" dirty="0">
              <a:solidFill>
                <a:srgbClr val="193ACD"/>
              </a:solidFill>
              <a:latin typeface="Georgia"/>
              <a:sym typeface="Georgia"/>
            </a:endParaRPr>
          </a:p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endParaRPr lang="en-AU" sz="3600" dirty="0">
              <a:solidFill>
                <a:srgbClr val="193ACD"/>
              </a:solidFill>
              <a:latin typeface="Georgia"/>
              <a:sym typeface="Georgia"/>
            </a:endParaRPr>
          </a:p>
        </p:txBody>
      </p:sp>
      <p:sp>
        <p:nvSpPr>
          <p:cNvPr id="261" name="HUMAN-AI HEALTH BOT"/>
          <p:cNvSpPr txBox="1"/>
          <p:nvPr/>
        </p:nvSpPr>
        <p:spPr>
          <a:xfrm>
            <a:off x="1270000" y="3158443"/>
            <a:ext cx="1339309" cy="3172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403" tIns="50403" rIns="50403" bIns="50403" anchor="ctr">
            <a:spAutoFit/>
          </a:bodyPr>
          <a:lstStyle>
            <a:lvl1pPr algn="l">
              <a:defRPr sz="1400" b="1">
                <a:solidFill>
                  <a:srgbClr val="193ACD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lang="en-AU" dirty="0"/>
              <a:t>CHALLENGES</a:t>
            </a:r>
          </a:p>
        </p:txBody>
      </p:sp>
      <p:sp>
        <p:nvSpPr>
          <p:cNvPr id="262" name="Line"/>
          <p:cNvSpPr/>
          <p:nvPr/>
        </p:nvSpPr>
        <p:spPr>
          <a:xfrm>
            <a:off x="1269108" y="3519862"/>
            <a:ext cx="3435829" cy="1"/>
          </a:xfrm>
          <a:prstGeom prst="line">
            <a:avLst/>
          </a:prstGeom>
          <a:ln w="25400">
            <a:solidFill>
              <a:srgbClr val="193ACD"/>
            </a:solidFill>
            <a:bevel/>
          </a:ln>
        </p:spPr>
        <p:txBody>
          <a:bodyPr lIns="45718" tIns="45718" rIns="45718" bIns="45718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11" name="Encourage and reward healthy lifestyles: discounts on premiums &amp; health services.">
            <a:extLst>
              <a:ext uri="{FF2B5EF4-FFF2-40B4-BE49-F238E27FC236}">
                <a16:creationId xmlns:a16="http://schemas.microsoft.com/office/drawing/2014/main" id="{2E9EC10A-BE0D-40BA-806F-D57489AC49CA}"/>
              </a:ext>
            </a:extLst>
          </p:cNvPr>
          <p:cNvSpPr txBox="1"/>
          <p:nvPr/>
        </p:nvSpPr>
        <p:spPr>
          <a:xfrm>
            <a:off x="1277586" y="3606800"/>
            <a:ext cx="8931125" cy="44319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lvl="0" algn="l" defTabSz="457200"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endParaRPr lang="en-AU" sz="3600" dirty="0">
              <a:solidFill>
                <a:srgbClr val="193ACD"/>
              </a:solidFill>
              <a:latin typeface="Georgia"/>
              <a:sym typeface="Georgia"/>
            </a:endParaRPr>
          </a:p>
          <a:p>
            <a:pPr marL="571500" lvl="0" indent="-571500" algn="l" defTabSz="457200">
              <a:buFont typeface="Arial" panose="020B0604020202020204" pitchFamily="34" charset="0"/>
              <a:buChar char="•"/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r>
              <a:rPr lang="en-AU" sz="3600" dirty="0">
                <a:solidFill>
                  <a:srgbClr val="193ACD"/>
                </a:solidFill>
                <a:latin typeface="Georgia"/>
                <a:sym typeface="Georgia"/>
              </a:rPr>
              <a:t>How do users find your bot?</a:t>
            </a:r>
          </a:p>
          <a:p>
            <a:pPr marL="571500" lvl="0" indent="-571500" algn="l" defTabSz="457200">
              <a:buFont typeface="Arial" panose="020B0604020202020204" pitchFamily="34" charset="0"/>
              <a:buChar char="•"/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endParaRPr lang="en-AU" sz="3600" dirty="0">
              <a:solidFill>
                <a:srgbClr val="193ACD"/>
              </a:solidFill>
              <a:latin typeface="Georgia"/>
              <a:sym typeface="Georgia"/>
            </a:endParaRPr>
          </a:p>
          <a:p>
            <a:pPr marL="571500" lvl="0" indent="-571500" algn="l" defTabSz="457200">
              <a:buFont typeface="Arial" panose="020B0604020202020204" pitchFamily="34" charset="0"/>
              <a:buChar char="•"/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r>
              <a:rPr lang="en-AU" sz="3600" dirty="0">
                <a:solidFill>
                  <a:srgbClr val="193ACD"/>
                </a:solidFill>
                <a:latin typeface="Georgia"/>
                <a:sym typeface="Georgia"/>
              </a:rPr>
              <a:t>High abandonment</a:t>
            </a:r>
          </a:p>
          <a:p>
            <a:pPr marL="571500" lvl="0" indent="-571500" algn="l" defTabSz="457200">
              <a:buFont typeface="Arial" panose="020B0604020202020204" pitchFamily="34" charset="0"/>
              <a:buChar char="•"/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endParaRPr lang="en-AU" sz="3600" dirty="0">
              <a:solidFill>
                <a:srgbClr val="193ACD"/>
              </a:solidFill>
              <a:latin typeface="Georgia"/>
              <a:sym typeface="Georgia"/>
            </a:endParaRPr>
          </a:p>
          <a:p>
            <a:pPr marL="571500" lvl="0" indent="-571500" algn="l" defTabSz="457200">
              <a:buFont typeface="Arial" panose="020B0604020202020204" pitchFamily="34" charset="0"/>
              <a:buChar char="•"/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r>
              <a:rPr lang="en-AU" sz="3600" dirty="0">
                <a:solidFill>
                  <a:srgbClr val="193ACD"/>
                </a:solidFill>
                <a:latin typeface="Georgia"/>
                <a:sym typeface="Georgia"/>
              </a:rPr>
              <a:t>Platforms are innovating quickly</a:t>
            </a:r>
          </a:p>
          <a:p>
            <a:pPr lvl="0" algn="l" defTabSz="457200"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endParaRPr lang="en-AU" sz="3600" dirty="0">
              <a:solidFill>
                <a:srgbClr val="193ACD"/>
              </a:solidFill>
              <a:latin typeface="Georgia"/>
              <a:sym typeface="Georgia"/>
            </a:endParaRPr>
          </a:p>
          <a:p>
            <a:pPr lvl="0" algn="l" defTabSz="457200"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endParaRPr lang="en-AU" sz="3600" dirty="0">
              <a:solidFill>
                <a:srgbClr val="193ACD"/>
              </a:solidFill>
              <a:latin typeface="Georgia"/>
              <a:sym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3129357528"/>
      </p:ext>
    </p:extLst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84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Trends…"/>
          <p:cNvSpPr txBox="1"/>
          <p:nvPr/>
        </p:nvSpPr>
        <p:spPr>
          <a:xfrm>
            <a:off x="1905000" y="3861196"/>
            <a:ext cx="7891819" cy="3979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403" tIns="50403" rIns="50403" bIns="50403">
            <a:spAutoFit/>
          </a:bodyPr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>
                <a:solidFill>
                  <a:srgbClr val="FCD442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 kumimoji="0" lang="en-AU" sz="4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/>
                <a:cs typeface="Helvetica"/>
                <a:sym typeface="Helvetica"/>
              </a:rPr>
              <a:t>THANKYOU!</a:t>
            </a:r>
          </a:p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>
                <a:solidFill>
                  <a:srgbClr val="FCD442"/>
                </a:solidFill>
                <a:latin typeface="+mj-lt"/>
                <a:ea typeface="+mj-ea"/>
                <a:cs typeface="+mj-cs"/>
                <a:sym typeface="Helvetica"/>
              </a:defRPr>
            </a:pPr>
            <a:endParaRPr lang="en-AU" sz="4400" b="1" dirty="0">
              <a:solidFill>
                <a:srgbClr val="FFFFFF"/>
              </a:solidFill>
              <a:latin typeface="Helvetica"/>
              <a:cs typeface="Helvetica"/>
              <a:sym typeface="Helvetica"/>
            </a:endParaRPr>
          </a:p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>
                <a:solidFill>
                  <a:srgbClr val="FCD442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 kumimoji="0" lang="en-AU" sz="3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/>
                <a:cs typeface="Helvetica"/>
                <a:sym typeface="Helvetica"/>
              </a:rPr>
              <a:t>E: aidan.morgan@boundlss.com</a:t>
            </a:r>
          </a:p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>
                <a:solidFill>
                  <a:srgbClr val="FCD442"/>
                </a:solidFill>
                <a:latin typeface="+mj-lt"/>
                <a:ea typeface="+mj-ea"/>
                <a:cs typeface="+mj-cs"/>
                <a:sym typeface="Helvetica"/>
              </a:defRPr>
            </a:pPr>
            <a:endParaRPr lang="en-AU" b="1" dirty="0">
              <a:solidFill>
                <a:srgbClr val="FFFFFF"/>
              </a:solidFill>
              <a:latin typeface="Helvetica"/>
              <a:cs typeface="Helvetica"/>
              <a:sym typeface="Helvetica"/>
            </a:endParaRPr>
          </a:p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>
                <a:solidFill>
                  <a:srgbClr val="FCD442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 kumimoji="0" lang="en-AU" sz="3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/>
                <a:cs typeface="Helvetica"/>
                <a:sym typeface="Helvetica"/>
              </a:rPr>
              <a:t>T: @</a:t>
            </a:r>
            <a:r>
              <a:rPr kumimoji="0" lang="en-AU" sz="3600" b="1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/>
                <a:cs typeface="Helvetica"/>
                <a:sym typeface="Helvetica"/>
              </a:rPr>
              <a:t>aidanjmorgan</a:t>
            </a:r>
            <a:endParaRPr kumimoji="0" sz="36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278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4965700" y="9270999"/>
            <a:ext cx="3022600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 algn="ctr">
              <a:defRPr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/>
                <a:sym typeface="Georgia"/>
              </a:rPr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sym typeface="Georgia"/>
            </a:endParaRPr>
          </a:p>
        </p:txBody>
      </p:sp>
      <p:sp>
        <p:nvSpPr>
          <p:cNvPr id="279" name="Line"/>
          <p:cNvSpPr/>
          <p:nvPr/>
        </p:nvSpPr>
        <p:spPr>
          <a:xfrm>
            <a:off x="1907486" y="4670237"/>
            <a:ext cx="6272872" cy="1"/>
          </a:xfrm>
          <a:prstGeom prst="line">
            <a:avLst/>
          </a:prstGeom>
          <a:ln w="25400">
            <a:solidFill>
              <a:srgbClr val="FCD442"/>
            </a:solidFill>
            <a:bevel/>
          </a:ln>
        </p:spPr>
        <p:txBody>
          <a:bodyPr lIns="45718" tIns="45718" rIns="45718" bIns="45718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493418087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Health Assistant"/>
          <p:cNvSpPr txBox="1"/>
          <p:nvPr/>
        </p:nvSpPr>
        <p:spPr>
          <a:xfrm>
            <a:off x="1272486" y="754070"/>
            <a:ext cx="101855" cy="5326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403" tIns="50403" rIns="50403" bIns="50403" anchor="ctr">
            <a:spAutoFit/>
          </a:bodyPr>
          <a:lstStyle>
            <a:lvl1pPr algn="l" defTabSz="457200">
              <a:spcBef>
                <a:spcPts val="1200"/>
              </a:spcBef>
              <a:defRPr sz="2800" b="1">
                <a:solidFill>
                  <a:srgbClr val="193ACD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endParaRPr dirty="0"/>
          </a:p>
        </p:txBody>
      </p:sp>
      <p:sp>
        <p:nvSpPr>
          <p:cNvPr id="232" name="Blended human-AI health &amp; wellness assistant."/>
          <p:cNvSpPr txBox="1"/>
          <p:nvPr/>
        </p:nvSpPr>
        <p:spPr>
          <a:xfrm>
            <a:off x="1272486" y="2085497"/>
            <a:ext cx="5318137" cy="175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 algn="l" defTabSz="457200"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r>
              <a:rPr dirty="0"/>
              <a:t>Blended human-AI health &amp; wellness assistant. </a:t>
            </a:r>
          </a:p>
        </p:txBody>
      </p:sp>
      <p:sp>
        <p:nvSpPr>
          <p:cNvPr id="233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6096000" y="9270999"/>
            <a:ext cx="762000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 algn="ctr">
              <a:defRPr>
                <a:solidFill>
                  <a:srgbClr val="535353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fld id="{86CB4B4D-7CA3-9044-876B-883B54F8677D}" type="slidenum">
              <a:t>5</a:t>
            </a:fld>
            <a:endParaRPr/>
          </a:p>
        </p:txBody>
      </p:sp>
      <p:sp>
        <p:nvSpPr>
          <p:cNvPr id="234" name="Line"/>
          <p:cNvSpPr/>
          <p:nvPr/>
        </p:nvSpPr>
        <p:spPr>
          <a:xfrm>
            <a:off x="1274254" y="1954109"/>
            <a:ext cx="4926351" cy="1"/>
          </a:xfrm>
          <a:prstGeom prst="line">
            <a:avLst/>
          </a:prstGeom>
          <a:ln w="25400">
            <a:solidFill>
              <a:srgbClr val="193ACD"/>
            </a:solidFill>
            <a:bevel/>
          </a:ln>
        </p:spPr>
        <p:txBody>
          <a:bodyPr lIns="45718" tIns="45718" rIns="45718" bIns="45718"/>
          <a:lstStyle/>
          <a:p>
            <a:pPr algn="l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235" name="HUMAN-AI HEALTH BOT"/>
          <p:cNvSpPr txBox="1"/>
          <p:nvPr/>
        </p:nvSpPr>
        <p:spPr>
          <a:xfrm>
            <a:off x="1275146" y="1592953"/>
            <a:ext cx="2194235" cy="3167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403" tIns="50403" rIns="50403" bIns="50403" anchor="ctr">
            <a:spAutoFit/>
          </a:bodyPr>
          <a:lstStyle>
            <a:lvl1pPr algn="l">
              <a:defRPr sz="1400" b="1">
                <a:solidFill>
                  <a:srgbClr val="193ACD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HUMAN-AI HEALTH BOT</a:t>
            </a:r>
          </a:p>
        </p:txBody>
      </p:sp>
      <p:grpSp>
        <p:nvGrpSpPr>
          <p:cNvPr id="239" name="Group"/>
          <p:cNvGrpSpPr/>
          <p:nvPr/>
        </p:nvGrpSpPr>
        <p:grpSpPr>
          <a:xfrm>
            <a:off x="7028990" y="2286309"/>
            <a:ext cx="4676257" cy="2011375"/>
            <a:chOff x="0" y="0"/>
            <a:chExt cx="4676256" cy="2011373"/>
          </a:xfrm>
        </p:grpSpPr>
        <p:pic>
          <p:nvPicPr>
            <p:cNvPr id="236" name="Lloyd.png" descr="Lloyd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5610" t="18925" r="5610" b="31039"/>
            <a:stretch>
              <a:fillRect/>
            </a:stretch>
          </p:blipFill>
          <p:spPr>
            <a:xfrm>
              <a:off x="2669780" y="0"/>
              <a:ext cx="2006477" cy="201137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37" name="images.jpg" descr="images.jpg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11638" t="14148" r="11638" b="14148"/>
            <a:stretch>
              <a:fillRect/>
            </a:stretch>
          </p:blipFill>
          <p:spPr>
            <a:xfrm>
              <a:off x="0" y="98623"/>
              <a:ext cx="1941215" cy="18142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38" name="+"/>
            <p:cNvSpPr txBox="1"/>
            <p:nvPr/>
          </p:nvSpPr>
          <p:spPr>
            <a:xfrm>
              <a:off x="1941487" y="574278"/>
              <a:ext cx="484337" cy="86280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403" tIns="50403" rIns="50403" bIns="50403" numCol="1" anchor="ctr">
              <a:spAutoFit/>
            </a:bodyPr>
            <a:lstStyle>
              <a:lvl1pPr>
                <a:defRPr sz="5000" b="1">
                  <a:solidFill>
                    <a:srgbClr val="C96043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r>
                <a:t>+</a:t>
              </a:r>
            </a:p>
          </p:txBody>
        </p:sp>
      </p:grpSp>
      <p:pic>
        <p:nvPicPr>
          <p:cNvPr id="11" name="apple-watch-gold-edition.png" descr="apple-watch-gold-edition.png">
            <a:extLst>
              <a:ext uri="{FF2B5EF4-FFF2-40B4-BE49-F238E27FC236}">
                <a16:creationId xmlns:a16="http://schemas.microsoft.com/office/drawing/2014/main" id="{389B51AC-6EDC-4E00-B5F2-1B3036F101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861378" y="5218899"/>
            <a:ext cx="4011151" cy="3001429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250+ wearables, biosensors &amp; health apps.">
            <a:extLst>
              <a:ext uri="{FF2B5EF4-FFF2-40B4-BE49-F238E27FC236}">
                <a16:creationId xmlns:a16="http://schemas.microsoft.com/office/drawing/2014/main" id="{8D0A5538-6361-49EF-A81F-2AF4FD789A8A}"/>
              </a:ext>
            </a:extLst>
          </p:cNvPr>
          <p:cNvSpPr txBox="1"/>
          <p:nvPr/>
        </p:nvSpPr>
        <p:spPr>
          <a:xfrm>
            <a:off x="1283418" y="5843314"/>
            <a:ext cx="4542125" cy="175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 algn="l" defTabSz="457200"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r>
              <a:rPr dirty="0"/>
              <a:t>250+ wearables, biosensors &amp; health apps.</a:t>
            </a:r>
          </a:p>
        </p:txBody>
      </p:sp>
      <p:sp>
        <p:nvSpPr>
          <p:cNvPr id="13" name="Line">
            <a:extLst>
              <a:ext uri="{FF2B5EF4-FFF2-40B4-BE49-F238E27FC236}">
                <a16:creationId xmlns:a16="http://schemas.microsoft.com/office/drawing/2014/main" id="{492518C8-D7F7-4880-BE03-644DEF85AE51}"/>
              </a:ext>
            </a:extLst>
          </p:cNvPr>
          <p:cNvSpPr/>
          <p:nvPr/>
        </p:nvSpPr>
        <p:spPr>
          <a:xfrm>
            <a:off x="1272486" y="5734647"/>
            <a:ext cx="4926351" cy="1"/>
          </a:xfrm>
          <a:prstGeom prst="line">
            <a:avLst/>
          </a:prstGeom>
          <a:ln w="25400">
            <a:solidFill>
              <a:srgbClr val="193ACD"/>
            </a:solidFill>
            <a:bevel/>
          </a:ln>
        </p:spPr>
        <p:txBody>
          <a:bodyPr lIns="45718" tIns="45718" rIns="45718" bIns="45718"/>
          <a:lstStyle/>
          <a:p>
            <a:pPr algn="l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14" name="REAL TIME HEALTH &amp; ACTIVITY DATA">
            <a:extLst>
              <a:ext uri="{FF2B5EF4-FFF2-40B4-BE49-F238E27FC236}">
                <a16:creationId xmlns:a16="http://schemas.microsoft.com/office/drawing/2014/main" id="{78321A15-9818-44EB-9423-42D93419A84F}"/>
              </a:ext>
            </a:extLst>
          </p:cNvPr>
          <p:cNvSpPr txBox="1"/>
          <p:nvPr/>
        </p:nvSpPr>
        <p:spPr>
          <a:xfrm>
            <a:off x="1273378" y="5373491"/>
            <a:ext cx="3370337" cy="3167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403" tIns="50403" rIns="50403" bIns="50403" anchor="ctr">
            <a:spAutoFit/>
          </a:bodyPr>
          <a:lstStyle>
            <a:lvl1pPr algn="l">
              <a:defRPr sz="1400" b="1">
                <a:solidFill>
                  <a:srgbClr val="193ACD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REAL TIME HEALTH &amp; ACTIVITY DATA</a:t>
            </a:r>
          </a:p>
        </p:txBody>
      </p:sp>
      <p:sp>
        <p:nvSpPr>
          <p:cNvPr id="15" name="Encourage &amp; Reward">
            <a:extLst>
              <a:ext uri="{FF2B5EF4-FFF2-40B4-BE49-F238E27FC236}">
                <a16:creationId xmlns:a16="http://schemas.microsoft.com/office/drawing/2014/main" id="{036D39D0-ED95-4468-87CA-8AD91B7FEE5B}"/>
              </a:ext>
            </a:extLst>
          </p:cNvPr>
          <p:cNvSpPr txBox="1"/>
          <p:nvPr/>
        </p:nvSpPr>
        <p:spPr>
          <a:xfrm>
            <a:off x="1277975" y="754215"/>
            <a:ext cx="4155670" cy="5326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403" tIns="50403" rIns="50403" bIns="50403" anchor="ctr">
            <a:spAutoFit/>
          </a:bodyPr>
          <a:lstStyle>
            <a:lvl1pPr algn="l">
              <a:defRPr sz="2800" b="1">
                <a:solidFill>
                  <a:srgbClr val="193ACD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lang="en-AU" dirty="0"/>
              <a:t>Boundlss</a:t>
            </a:r>
            <a:endParaRPr dirty="0"/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Smoothie V2.png" descr="Smoothie V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35647" y="1360799"/>
            <a:ext cx="3570091" cy="6350001"/>
          </a:xfrm>
          <a:prstGeom prst="rect">
            <a:avLst/>
          </a:prstGeom>
          <a:ln>
            <a:solidFill>
              <a:srgbClr val="A7A7A7"/>
            </a:solidFill>
            <a:miter lim="400000"/>
          </a:ln>
        </p:spPr>
      </p:pic>
      <p:pic>
        <p:nvPicPr>
          <p:cNvPr id="252" name="12-Reward-A.png" descr="12-Reward-A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282382" y="1920194"/>
            <a:ext cx="3570091" cy="6350001"/>
          </a:xfrm>
          <a:prstGeom prst="rect">
            <a:avLst/>
          </a:prstGeom>
          <a:ln>
            <a:solidFill>
              <a:srgbClr val="A7A7A7"/>
            </a:solidFill>
            <a:miter lim="400000"/>
          </a:ln>
          <a:effectLst>
            <a:outerShdw blurRad="50800" dist="38664" dir="2828855" rotWithShape="0">
              <a:srgbClr val="535353">
                <a:alpha val="50000"/>
              </a:srgbClr>
            </a:outerShdw>
          </a:effectLst>
        </p:spPr>
      </p:pic>
      <p:sp>
        <p:nvSpPr>
          <p:cNvPr id="253" name="Encourage &amp; Reward"/>
          <p:cNvSpPr txBox="1"/>
          <p:nvPr/>
        </p:nvSpPr>
        <p:spPr>
          <a:xfrm>
            <a:off x="1277975" y="754215"/>
            <a:ext cx="4155670" cy="5326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403" tIns="50403" rIns="50403" bIns="50403" anchor="ctr">
            <a:spAutoFit/>
          </a:bodyPr>
          <a:lstStyle>
            <a:lvl1pPr algn="l">
              <a:defRPr sz="2800" b="1">
                <a:solidFill>
                  <a:srgbClr val="193ACD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lang="en-AU" dirty="0"/>
              <a:t>Boundlss</a:t>
            </a:r>
            <a:endParaRPr dirty="0"/>
          </a:p>
        </p:txBody>
      </p:sp>
      <p:sp>
        <p:nvSpPr>
          <p:cNvPr id="254" name="Recipes"/>
          <p:cNvSpPr txBox="1"/>
          <p:nvPr/>
        </p:nvSpPr>
        <p:spPr>
          <a:xfrm>
            <a:off x="5528543" y="7810177"/>
            <a:ext cx="1532503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 algn="l" defTabSz="457200">
              <a:defRPr sz="2000" b="1">
                <a:solidFill>
                  <a:srgbClr val="598EF7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Recipes </a:t>
            </a:r>
          </a:p>
        </p:txBody>
      </p:sp>
      <p:sp>
        <p:nvSpPr>
          <p:cNvPr id="255" name="Text"/>
          <p:cNvSpPr txBox="1"/>
          <p:nvPr/>
        </p:nvSpPr>
        <p:spPr>
          <a:xfrm>
            <a:off x="1142511" y="4593174"/>
            <a:ext cx="236042" cy="6850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403" tIns="50403" rIns="50403" bIns="50403" anchor="ctr">
            <a:spAutoFit/>
          </a:bodyPr>
          <a:lstStyle>
            <a:lvl1pPr algn="l" defTabSz="457200">
              <a:defRPr>
                <a:solidFill>
                  <a:srgbClr val="EC6151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pPr>
              <a:defRPr b="1"/>
            </a:pPr>
            <a:r>
              <a:rPr b="0"/>
              <a:t> </a:t>
            </a:r>
          </a:p>
        </p:txBody>
      </p:sp>
      <p:sp>
        <p:nvSpPr>
          <p:cNvPr id="256" name="Rewards"/>
          <p:cNvSpPr txBox="1"/>
          <p:nvPr/>
        </p:nvSpPr>
        <p:spPr>
          <a:xfrm>
            <a:off x="7272572" y="8375386"/>
            <a:ext cx="1204145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 algn="l" defTabSz="457200">
              <a:defRPr sz="2000" b="1">
                <a:solidFill>
                  <a:srgbClr val="598EF7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Rewards </a:t>
            </a:r>
          </a:p>
        </p:txBody>
      </p:sp>
      <p:sp>
        <p:nvSpPr>
          <p:cNvPr id="257" name="Classes"/>
          <p:cNvSpPr txBox="1"/>
          <p:nvPr/>
        </p:nvSpPr>
        <p:spPr>
          <a:xfrm>
            <a:off x="8925493" y="8871635"/>
            <a:ext cx="1532502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 algn="l" defTabSz="457200">
              <a:defRPr sz="2000" b="1">
                <a:solidFill>
                  <a:srgbClr val="598EF7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Classes </a:t>
            </a:r>
          </a:p>
        </p:txBody>
      </p:sp>
      <p:sp>
        <p:nvSpPr>
          <p:cNvPr id="258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6096000" y="9270999"/>
            <a:ext cx="762000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 algn="ctr">
              <a:defRPr>
                <a:solidFill>
                  <a:srgbClr val="535353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fld id="{86CB4B4D-7CA3-9044-876B-883B54F8677D}" type="slidenum">
              <a:t>6</a:t>
            </a:fld>
            <a:endParaRPr/>
          </a:p>
        </p:txBody>
      </p:sp>
      <p:pic>
        <p:nvPicPr>
          <p:cNvPr id="259" name="Yoga.png" descr="Yoga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934184" y="2476159"/>
            <a:ext cx="3570091" cy="6350001"/>
          </a:xfrm>
          <a:prstGeom prst="rect">
            <a:avLst/>
          </a:prstGeom>
          <a:ln>
            <a:solidFill>
              <a:srgbClr val="A7A7A7"/>
            </a:solidFill>
            <a:miter lim="400000"/>
          </a:ln>
        </p:spPr>
      </p:pic>
      <p:sp>
        <p:nvSpPr>
          <p:cNvPr id="260" name="Encourage and reward healthy lifestyles: discounts on premiums &amp; health services."/>
          <p:cNvSpPr txBox="1"/>
          <p:nvPr/>
        </p:nvSpPr>
        <p:spPr>
          <a:xfrm>
            <a:off x="1277587" y="3606800"/>
            <a:ext cx="4348278" cy="2616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 algn="l" defTabSz="457200"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r>
              <a:rPr sz="3500" dirty="0"/>
              <a:t>Encourage and reward healthy lifestyles: discounts on premiums &amp;</a:t>
            </a:r>
            <a:br>
              <a:rPr sz="3500" dirty="0"/>
            </a:br>
            <a:r>
              <a:rPr sz="3500" dirty="0"/>
              <a:t>health services.</a:t>
            </a:r>
            <a:r>
              <a:rPr dirty="0"/>
              <a:t> </a:t>
            </a:r>
          </a:p>
        </p:txBody>
      </p:sp>
      <p:sp>
        <p:nvSpPr>
          <p:cNvPr id="261" name="HUMAN-AI HEALTH BOT"/>
          <p:cNvSpPr txBox="1"/>
          <p:nvPr/>
        </p:nvSpPr>
        <p:spPr>
          <a:xfrm>
            <a:off x="1270000" y="3158706"/>
            <a:ext cx="2194235" cy="3167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403" tIns="50403" rIns="50403" bIns="50403" anchor="ctr">
            <a:spAutoFit/>
          </a:bodyPr>
          <a:lstStyle>
            <a:lvl1pPr algn="l">
              <a:defRPr sz="1400" b="1">
                <a:solidFill>
                  <a:srgbClr val="193ACD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dirty="0"/>
              <a:t>HUMAN-AI HEALTH BOT</a:t>
            </a:r>
          </a:p>
        </p:txBody>
      </p:sp>
      <p:sp>
        <p:nvSpPr>
          <p:cNvPr id="262" name="Line"/>
          <p:cNvSpPr/>
          <p:nvPr/>
        </p:nvSpPr>
        <p:spPr>
          <a:xfrm>
            <a:off x="1269108" y="3519862"/>
            <a:ext cx="3435829" cy="1"/>
          </a:xfrm>
          <a:prstGeom prst="line">
            <a:avLst/>
          </a:prstGeom>
          <a:ln w="25400">
            <a:solidFill>
              <a:srgbClr val="193ACD"/>
            </a:solidFill>
            <a:bevel/>
          </a:ln>
        </p:spPr>
        <p:txBody>
          <a:bodyPr lIns="45718" tIns="45718" rIns="45718" bIns="45718"/>
          <a:lstStyle/>
          <a:p>
            <a:pPr algn="l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Encourage &amp; Reward"/>
          <p:cNvSpPr txBox="1"/>
          <p:nvPr/>
        </p:nvSpPr>
        <p:spPr>
          <a:xfrm>
            <a:off x="1277975" y="754215"/>
            <a:ext cx="4155670" cy="5326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403" tIns="50403" rIns="50403" bIns="50403" anchor="ctr">
            <a:spAutoFit/>
          </a:bodyPr>
          <a:lstStyle>
            <a:lvl1pPr algn="l">
              <a:defRPr sz="2800" b="1">
                <a:solidFill>
                  <a:srgbClr val="193ACD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lang="en-AU" dirty="0"/>
              <a:t>Background</a:t>
            </a:r>
            <a:endParaRPr dirty="0"/>
          </a:p>
        </p:txBody>
      </p:sp>
      <p:sp>
        <p:nvSpPr>
          <p:cNvPr id="255" name="Text"/>
          <p:cNvSpPr txBox="1"/>
          <p:nvPr/>
        </p:nvSpPr>
        <p:spPr>
          <a:xfrm>
            <a:off x="1142511" y="4593174"/>
            <a:ext cx="236042" cy="6850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403" tIns="50403" rIns="50403" bIns="50403" anchor="ctr">
            <a:spAutoFit/>
          </a:bodyPr>
          <a:lstStyle>
            <a:lvl1pPr algn="l" defTabSz="457200">
              <a:defRPr>
                <a:solidFill>
                  <a:srgbClr val="EC6151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pPr>
              <a:defRPr b="1"/>
            </a:pPr>
            <a:r>
              <a:rPr b="0"/>
              <a:t> </a:t>
            </a:r>
          </a:p>
        </p:txBody>
      </p:sp>
      <p:sp>
        <p:nvSpPr>
          <p:cNvPr id="258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6096000" y="9270999"/>
            <a:ext cx="762000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 algn="ctr">
              <a:defRPr>
                <a:solidFill>
                  <a:srgbClr val="535353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fld id="{86CB4B4D-7CA3-9044-876B-883B54F8677D}" type="slidenum">
              <a:t>7</a:t>
            </a:fld>
            <a:endParaRPr/>
          </a:p>
        </p:txBody>
      </p:sp>
      <p:sp>
        <p:nvSpPr>
          <p:cNvPr id="260" name="Encourage and reward healthy lifestyles: discounts on premiums &amp; health services."/>
          <p:cNvSpPr txBox="1"/>
          <p:nvPr/>
        </p:nvSpPr>
        <p:spPr>
          <a:xfrm>
            <a:off x="1277587" y="3606800"/>
            <a:ext cx="9281854" cy="56015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marL="571500" indent="-571500" algn="l" defTabSz="457200">
              <a:buFont typeface="Arial" panose="020B0604020202020204" pitchFamily="34" charset="0"/>
              <a:buChar char="•"/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r>
              <a:rPr lang="en-AU" sz="3600" dirty="0"/>
              <a:t>What are chatbots?</a:t>
            </a:r>
          </a:p>
          <a:p>
            <a:pPr marL="571500" indent="-571500" algn="l" defTabSz="457200">
              <a:buFont typeface="Arial" panose="020B0604020202020204" pitchFamily="34" charset="0"/>
              <a:buChar char="•"/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endParaRPr lang="en-AU" sz="3600" dirty="0"/>
          </a:p>
          <a:p>
            <a:pPr marL="571500" indent="-571500" algn="l" defTabSz="457200">
              <a:buFont typeface="Arial" panose="020B0604020202020204" pitchFamily="34" charset="0"/>
              <a:buChar char="•"/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r>
              <a:rPr lang="en-AU" sz="3600" dirty="0"/>
              <a:t>Why now?</a:t>
            </a:r>
          </a:p>
          <a:p>
            <a:pPr marL="571500" indent="-571500" algn="l" defTabSz="457200">
              <a:buFont typeface="Arial" panose="020B0604020202020204" pitchFamily="34" charset="0"/>
              <a:buChar char="•"/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endParaRPr lang="en-AU" sz="3600" dirty="0"/>
          </a:p>
          <a:p>
            <a:pPr marL="571500" indent="-571500" algn="l" defTabSz="457200">
              <a:buFont typeface="Arial" panose="020B0604020202020204" pitchFamily="34" charset="0"/>
              <a:buChar char="•"/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r>
              <a:rPr lang="en-AU" sz="3600" dirty="0"/>
              <a:t>Opportunities</a:t>
            </a:r>
          </a:p>
          <a:p>
            <a:pPr marL="571500" indent="-571500" algn="l" defTabSz="457200">
              <a:buFont typeface="Arial" panose="020B0604020202020204" pitchFamily="34" charset="0"/>
              <a:buChar char="•"/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endParaRPr lang="en-AU" sz="3600" dirty="0"/>
          </a:p>
          <a:p>
            <a:pPr marL="571500" indent="-571500" algn="l" defTabSz="457200">
              <a:buFont typeface="Arial" panose="020B0604020202020204" pitchFamily="34" charset="0"/>
              <a:buChar char="•"/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r>
              <a:rPr lang="en-AU" sz="3600" dirty="0"/>
              <a:t>Build a Chatbot</a:t>
            </a:r>
          </a:p>
          <a:p>
            <a:pPr marL="571500" indent="-571500" algn="l" defTabSz="457200">
              <a:buFont typeface="Arial" panose="020B0604020202020204" pitchFamily="34" charset="0"/>
              <a:buChar char="•"/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endParaRPr lang="en-AU" sz="3600" dirty="0"/>
          </a:p>
          <a:p>
            <a:pPr marL="571500" indent="-571500" algn="l" defTabSz="457200">
              <a:buFont typeface="Arial" panose="020B0604020202020204" pitchFamily="34" charset="0"/>
              <a:buChar char="•"/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r>
              <a:rPr lang="en-AU" sz="3600" dirty="0"/>
              <a:t>Tips for building your own Chatbot</a:t>
            </a:r>
          </a:p>
          <a:p>
            <a:pPr marL="571500" indent="-571500" algn="l" defTabSz="457200">
              <a:buFont typeface="Arial" panose="020B0604020202020204" pitchFamily="34" charset="0"/>
              <a:buChar char="•"/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endParaRPr dirty="0"/>
          </a:p>
        </p:txBody>
      </p:sp>
      <p:sp>
        <p:nvSpPr>
          <p:cNvPr id="261" name="HUMAN-AI HEALTH BOT"/>
          <p:cNvSpPr txBox="1"/>
          <p:nvPr/>
        </p:nvSpPr>
        <p:spPr>
          <a:xfrm>
            <a:off x="1270000" y="3158443"/>
            <a:ext cx="1071608" cy="3172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403" tIns="50403" rIns="50403" bIns="50403" anchor="ctr">
            <a:spAutoFit/>
          </a:bodyPr>
          <a:lstStyle>
            <a:lvl1pPr algn="l">
              <a:defRPr sz="1400" b="1">
                <a:solidFill>
                  <a:srgbClr val="193ACD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lang="en-AU" dirty="0"/>
              <a:t>OVERVIEW</a:t>
            </a:r>
            <a:endParaRPr dirty="0"/>
          </a:p>
        </p:txBody>
      </p:sp>
      <p:sp>
        <p:nvSpPr>
          <p:cNvPr id="262" name="Line"/>
          <p:cNvSpPr/>
          <p:nvPr/>
        </p:nvSpPr>
        <p:spPr>
          <a:xfrm>
            <a:off x="1269108" y="3519862"/>
            <a:ext cx="3435829" cy="1"/>
          </a:xfrm>
          <a:prstGeom prst="line">
            <a:avLst/>
          </a:prstGeom>
          <a:ln w="25400">
            <a:solidFill>
              <a:srgbClr val="193ACD"/>
            </a:solidFill>
            <a:bevel/>
          </a:ln>
        </p:spPr>
        <p:txBody>
          <a:bodyPr lIns="45718" tIns="45718" rIns="45718" bIns="45718"/>
          <a:lstStyle/>
          <a:p>
            <a:pPr algn="l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8853711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84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Trends…"/>
          <p:cNvSpPr txBox="1"/>
          <p:nvPr/>
        </p:nvSpPr>
        <p:spPr>
          <a:xfrm>
            <a:off x="1905000" y="3861196"/>
            <a:ext cx="7891819" cy="13944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403" tIns="50403" rIns="50403" bIns="50403">
            <a:spAutoFit/>
          </a:bodyPr>
          <a:lstStyle/>
          <a:p>
            <a:pPr algn="l" defTabSz="457200">
              <a:spcBef>
                <a:spcPts val="1200"/>
              </a:spcBef>
              <a:defRPr sz="4400" b="1">
                <a:solidFill>
                  <a:srgbClr val="FCD442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 lang="en-AU" dirty="0">
                <a:solidFill>
                  <a:schemeClr val="bg1"/>
                </a:solidFill>
              </a:rPr>
              <a:t>WHAT ARE CHATBOTS</a:t>
            </a:r>
            <a:endParaRPr dirty="0">
              <a:solidFill>
                <a:schemeClr val="bg1"/>
              </a:solidFill>
            </a:endParaRPr>
          </a:p>
          <a:p>
            <a:pPr algn="l" defTabSz="457200">
              <a:spcBef>
                <a:spcPts val="1200"/>
              </a:spcBef>
              <a:defRPr sz="3000"/>
            </a:pPr>
            <a:r>
              <a:rPr lang="en-AU" dirty="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What are we even talking about?</a:t>
            </a:r>
            <a:endParaRPr dirty="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78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4965700" y="9270999"/>
            <a:ext cx="3022600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 algn="ctr">
              <a:defRPr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fld id="{86CB4B4D-7CA3-9044-876B-883B54F8677D}" type="slidenum">
              <a:t>8</a:t>
            </a:fld>
            <a:endParaRPr/>
          </a:p>
        </p:txBody>
      </p:sp>
      <p:sp>
        <p:nvSpPr>
          <p:cNvPr id="279" name="Line"/>
          <p:cNvSpPr/>
          <p:nvPr/>
        </p:nvSpPr>
        <p:spPr>
          <a:xfrm>
            <a:off x="1907486" y="4670237"/>
            <a:ext cx="6272872" cy="1"/>
          </a:xfrm>
          <a:prstGeom prst="line">
            <a:avLst/>
          </a:prstGeom>
          <a:ln w="25400">
            <a:solidFill>
              <a:srgbClr val="FCD442"/>
            </a:solidFill>
            <a:bevel/>
          </a:ln>
        </p:spPr>
        <p:txBody>
          <a:bodyPr lIns="45718" tIns="45718" rIns="45718" bIns="45718"/>
          <a:lstStyle/>
          <a:p>
            <a:pPr algn="l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569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Related image">
            <a:extLst>
              <a:ext uri="{FF2B5EF4-FFF2-40B4-BE49-F238E27FC236}">
                <a16:creationId xmlns:a16="http://schemas.microsoft.com/office/drawing/2014/main" id="{820788F2-B0C5-4059-A2C5-25EFC2BB5B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31012"/>
            <a:ext cx="12954000" cy="7289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7349686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Default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127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127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127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bevel/>
        </a:ln>
        <a:effectLst>
          <a:outerShdw blurRad="127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403" tIns="50403" rIns="50403" bIns="50403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bevel/>
        </a:ln>
        <a:effectLst>
          <a:outerShdw blurRad="127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403" tIns="50403" rIns="50403" bIns="50403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Default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127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127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127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bevel/>
        </a:ln>
        <a:effectLst>
          <a:outerShdw blurRad="127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403" tIns="50403" rIns="50403" bIns="50403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bevel/>
        </a:ln>
        <a:effectLst>
          <a:outerShdw blurRad="127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403" tIns="50403" rIns="50403" bIns="50403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338</TotalTime>
  <Words>983</Words>
  <Application>Microsoft Office PowerPoint</Application>
  <PresentationFormat>Custom</PresentationFormat>
  <Paragraphs>302</Paragraphs>
  <Slides>42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50" baseType="lpstr">
      <vt:lpstr>Arial</vt:lpstr>
      <vt:lpstr>Georgia</vt:lpstr>
      <vt:lpstr>Gill Sans</vt:lpstr>
      <vt:lpstr>Gill Sans Light</vt:lpstr>
      <vt:lpstr>Gill Sans SemiBold</vt:lpstr>
      <vt:lpstr>Helvetica</vt:lpstr>
      <vt:lpstr>Helvetica Neue</vt:lpstr>
      <vt:lpstr>Default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Aidan Morgan</dc:creator>
  <cp:lastModifiedBy>Aidan Morgan</cp:lastModifiedBy>
  <cp:revision>38</cp:revision>
  <dcterms:modified xsi:type="dcterms:W3CDTF">2017-08-03T07:50:06Z</dcterms:modified>
</cp:coreProperties>
</file>